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4"/>
  </p:notesMasterIdLst>
  <p:sldIdLst>
    <p:sldId id="308" r:id="rId2"/>
    <p:sldId id="309" r:id="rId3"/>
    <p:sldId id="355" r:id="rId4"/>
    <p:sldId id="354" r:id="rId5"/>
    <p:sldId id="310" r:id="rId6"/>
    <p:sldId id="312" r:id="rId7"/>
    <p:sldId id="314" r:id="rId8"/>
    <p:sldId id="315" r:id="rId9"/>
    <p:sldId id="316" r:id="rId10"/>
    <p:sldId id="317" r:id="rId11"/>
    <p:sldId id="318" r:id="rId12"/>
    <p:sldId id="319" r:id="rId13"/>
    <p:sldId id="320" r:id="rId14"/>
    <p:sldId id="321" r:id="rId15"/>
    <p:sldId id="322" r:id="rId16"/>
    <p:sldId id="323" r:id="rId17"/>
    <p:sldId id="324" r:id="rId18"/>
    <p:sldId id="325" r:id="rId19"/>
    <p:sldId id="326" r:id="rId20"/>
    <p:sldId id="327" r:id="rId21"/>
    <p:sldId id="328" r:id="rId22"/>
    <p:sldId id="329" r:id="rId23"/>
    <p:sldId id="330" r:id="rId24"/>
    <p:sldId id="331" r:id="rId25"/>
    <p:sldId id="332" r:id="rId26"/>
    <p:sldId id="333" r:id="rId27"/>
    <p:sldId id="334" r:id="rId28"/>
    <p:sldId id="357" r:id="rId29"/>
    <p:sldId id="358" r:id="rId30"/>
    <p:sldId id="359" r:id="rId31"/>
    <p:sldId id="360" r:id="rId32"/>
    <p:sldId id="361" r:id="rId33"/>
    <p:sldId id="362" r:id="rId34"/>
    <p:sldId id="363" r:id="rId35"/>
    <p:sldId id="364" r:id="rId36"/>
    <p:sldId id="365" r:id="rId37"/>
    <p:sldId id="366" r:id="rId38"/>
    <p:sldId id="367" r:id="rId39"/>
    <p:sldId id="368" r:id="rId40"/>
    <p:sldId id="369" r:id="rId41"/>
    <p:sldId id="370" r:id="rId42"/>
    <p:sldId id="371" r:id="rId43"/>
    <p:sldId id="372" r:id="rId44"/>
    <p:sldId id="373" r:id="rId45"/>
    <p:sldId id="374" r:id="rId46"/>
    <p:sldId id="375" r:id="rId47"/>
    <p:sldId id="376" r:id="rId48"/>
    <p:sldId id="377" r:id="rId49"/>
    <p:sldId id="378" r:id="rId50"/>
    <p:sldId id="379" r:id="rId51"/>
    <p:sldId id="380" r:id="rId52"/>
    <p:sldId id="381" r:id="rId5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74"/>
    <p:restoredTop sz="78121"/>
  </p:normalViewPr>
  <p:slideViewPr>
    <p:cSldViewPr snapToGrid="0" snapToObjects="1">
      <p:cViewPr varScale="1">
        <p:scale>
          <a:sx n="70" d="100"/>
          <a:sy n="70" d="100"/>
        </p:scale>
        <p:origin x="-1160" y="-11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notesMaster" Target="notesMasters/notesMaster1.xml"/><Relationship Id="rId55" Type="http://schemas.openxmlformats.org/officeDocument/2006/relationships/printerSettings" Target="printerSettings/printerSettings1.bin"/><Relationship Id="rId56" Type="http://schemas.openxmlformats.org/officeDocument/2006/relationships/presProps" Target="presProps.xml"/><Relationship Id="rId57" Type="http://schemas.openxmlformats.org/officeDocument/2006/relationships/viewProps" Target="viewProps.xml"/><Relationship Id="rId58" Type="http://schemas.openxmlformats.org/officeDocument/2006/relationships/theme" Target="theme/theme1.xml"/><Relationship Id="rId59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51A747-9665-7048-85A9-219A20BF8E11}" type="datetimeFigureOut">
              <a:rPr lang="en-US" smtClean="0"/>
              <a:t>9/15/19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03A099-37C4-7642-9CFD-DFABEA82D8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3998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36F2A1-AAC7-7B40-9DC3-48732FDA41D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7996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4FF7E1-1966-4848-8114-099C93624AF5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8346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4FF7E1-1966-4848-8114-099C93624AF5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98128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4FF7E1-1966-4848-8114-099C93624AF5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85313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4FF7E1-1966-4848-8114-099C93624AF5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28677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4FF7E1-1966-4848-8114-099C93624AF5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08173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4FF7E1-1966-4848-8114-099C93624AF5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43441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4FF7E1-1966-4848-8114-099C93624AF5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88312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4FF7E1-1966-4848-8114-099C93624AF5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336108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4FF7E1-1966-4848-8114-099C93624AF5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78691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4FF7E1-1966-4848-8114-099C93624AF5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13220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4FF7E1-1966-4848-8114-099C93624AF5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433420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4FF7E1-1966-4848-8114-099C93624AF5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345355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4FF7E1-1966-4848-8114-099C93624AF5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045638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4FF7E1-1966-4848-8114-099C93624AF5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4442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4FF7E1-1966-4848-8114-099C93624AF5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193890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4FF7E1-1966-4848-8114-099C93624AF5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468160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4FF7E1-1966-4848-8114-099C93624AF5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780840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4FF7E1-1966-4848-8114-099C93624AF5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681524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4FF7E1-1966-4848-8114-099C93624AF5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834298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4FF7E1-1966-4848-8114-099C93624AF5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731695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4FF7E1-1966-4848-8114-099C93624AF5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56641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4FF7E1-1966-4848-8114-099C93624AF5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008834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4FF7E1-1966-4848-8114-099C93624AF5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494014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4FF7E1-1966-4848-8114-099C93624AF5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12454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4FF7E1-1966-4848-8114-099C93624AF5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793828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4FF7E1-1966-4848-8114-099C93624AF5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978880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4FF7E1-1966-4848-8114-099C93624AF5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73169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4FF7E1-1966-4848-8114-099C93624AF5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19303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4FF7E1-1966-4848-8114-099C93624AF5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41281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4FF7E1-1966-4848-8114-099C93624AF5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81090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4FF7E1-1966-4848-8114-099C93624AF5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29448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4FF7E1-1966-4848-8114-099C93624AF5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80507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4FF7E1-1966-4848-8114-099C93624AF5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09850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9/15/19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9/15/19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9/15/19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9/15/19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9/15/19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9/15/19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9/15/19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9/15/19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9/15/19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9/15/19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9/15/19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9/15/19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9/15/19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9/15/19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9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0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1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2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3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CE 3372 water systems design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LeSSON</a:t>
            </a:r>
            <a:r>
              <a:rPr lang="en-US" dirty="0" smtClean="0"/>
              <a:t> </a:t>
            </a:r>
            <a:r>
              <a:rPr lang="en-US" dirty="0"/>
              <a:t>8</a:t>
            </a:r>
            <a:r>
              <a:rPr lang="en-US" dirty="0" smtClean="0"/>
              <a:t>: </a:t>
            </a:r>
            <a:r>
              <a:rPr lang="en-US" dirty="0"/>
              <a:t>hydraulics of networks</a:t>
            </a:r>
          </a:p>
        </p:txBody>
      </p:sp>
    </p:spTree>
    <p:extLst>
      <p:ext uri="{BB962C8B-B14F-4D97-AF65-F5344CB8AC3E}">
        <p14:creationId xmlns:p14="http://schemas.microsoft.com/office/powerpoint/2010/main" val="33698781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ea typeface="ＭＳ Ｐゴシック" charset="0"/>
                <a:cs typeface="ＭＳ Ｐゴシック" charset="0"/>
              </a:rPr>
              <a:t>Example – branched system</a:t>
            </a:r>
          </a:p>
        </p:txBody>
      </p:sp>
      <p:sp>
        <p:nvSpPr>
          <p:cNvPr id="43011" name="Content Placeholder 2"/>
          <p:cNvSpPr>
            <a:spLocks noGrp="1"/>
          </p:cNvSpPr>
          <p:nvPr>
            <p:ph sz="quarter" idx="13"/>
          </p:nvPr>
        </p:nvSpPr>
        <p:spPr>
          <a:xfrm>
            <a:off x="1810827" y="950972"/>
            <a:ext cx="4838700" cy="4525962"/>
          </a:xfrm>
        </p:spPr>
        <p:txBody>
          <a:bodyPr>
            <a:normAutofit/>
          </a:bodyPr>
          <a:lstStyle/>
          <a:p>
            <a:pPr marL="0" indent="0"/>
            <a:r>
              <a:rPr lang="en-US" sz="4000" dirty="0">
                <a:latin typeface="Franklin Gothic Book"/>
                <a:ea typeface="ＭＳ Ｐゴシック" charset="0"/>
                <a:cs typeface="ＭＳ Ｐゴシック" charset="0"/>
              </a:rPr>
              <a:t>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333" y="1782094"/>
            <a:ext cx="7821663" cy="4234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4449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ea typeface="ＭＳ Ｐゴシック" charset="0"/>
                <a:cs typeface="ＭＳ Ｐゴシック" charset="0"/>
              </a:rPr>
              <a:t>Example – branched system</a:t>
            </a:r>
          </a:p>
        </p:txBody>
      </p:sp>
      <p:sp>
        <p:nvSpPr>
          <p:cNvPr id="43011" name="Content Placeholder 2"/>
          <p:cNvSpPr>
            <a:spLocks noGrp="1"/>
          </p:cNvSpPr>
          <p:nvPr>
            <p:ph sz="quarter" idx="13"/>
          </p:nvPr>
        </p:nvSpPr>
        <p:spPr>
          <a:xfrm>
            <a:off x="1810827" y="950972"/>
            <a:ext cx="4838700" cy="4525962"/>
          </a:xfrm>
        </p:spPr>
        <p:txBody>
          <a:bodyPr>
            <a:normAutofit/>
          </a:bodyPr>
          <a:lstStyle/>
          <a:p>
            <a:pPr marL="0" indent="0"/>
            <a:r>
              <a:rPr lang="en-US" sz="4000" dirty="0">
                <a:latin typeface="Franklin Gothic Book"/>
                <a:ea typeface="ＭＳ Ｐゴシック" charset="0"/>
                <a:cs typeface="ＭＳ Ｐゴシック" charset="0"/>
              </a:rPr>
              <a:t>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5624" y="2283167"/>
            <a:ext cx="7457046" cy="3284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7797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ea typeface="ＭＳ Ｐゴシック" charset="0"/>
                <a:cs typeface="ＭＳ Ｐゴシック" charset="0"/>
              </a:rPr>
              <a:t>Example – branched system</a:t>
            </a:r>
          </a:p>
        </p:txBody>
      </p:sp>
      <p:sp>
        <p:nvSpPr>
          <p:cNvPr id="43011" name="Content Placeholder 2"/>
          <p:cNvSpPr>
            <a:spLocks noGrp="1"/>
          </p:cNvSpPr>
          <p:nvPr>
            <p:ph sz="quarter" idx="13"/>
          </p:nvPr>
        </p:nvSpPr>
        <p:spPr>
          <a:xfrm>
            <a:off x="1810827" y="950972"/>
            <a:ext cx="4838700" cy="4525962"/>
          </a:xfrm>
        </p:spPr>
        <p:txBody>
          <a:bodyPr>
            <a:normAutofit/>
          </a:bodyPr>
          <a:lstStyle/>
          <a:p>
            <a:pPr marL="0" indent="0"/>
            <a:r>
              <a:rPr lang="en-US" sz="4000" dirty="0">
                <a:latin typeface="Franklin Gothic Book"/>
                <a:ea typeface="ＭＳ Ｐゴシック" charset="0"/>
                <a:cs typeface="ＭＳ Ｐゴシック" charset="0"/>
              </a:rPr>
              <a:t>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4398" y="1678154"/>
            <a:ext cx="7668272" cy="4879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5385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ea typeface="ＭＳ Ｐゴシック" charset="0"/>
                <a:cs typeface="ＭＳ Ｐゴシック" charset="0"/>
              </a:rPr>
              <a:t>Example – branched system</a:t>
            </a:r>
          </a:p>
        </p:txBody>
      </p:sp>
      <p:sp>
        <p:nvSpPr>
          <p:cNvPr id="43011" name="Content Placeholder 2"/>
          <p:cNvSpPr>
            <a:spLocks noGrp="1"/>
          </p:cNvSpPr>
          <p:nvPr>
            <p:ph sz="quarter" idx="13"/>
          </p:nvPr>
        </p:nvSpPr>
        <p:spPr>
          <a:xfrm>
            <a:off x="1810827" y="950972"/>
            <a:ext cx="4838700" cy="4525962"/>
          </a:xfrm>
        </p:spPr>
        <p:txBody>
          <a:bodyPr>
            <a:normAutofit/>
          </a:bodyPr>
          <a:lstStyle/>
          <a:p>
            <a:pPr marL="0" indent="0"/>
            <a:r>
              <a:rPr lang="en-US" sz="4000" dirty="0">
                <a:latin typeface="Franklin Gothic Book"/>
                <a:ea typeface="ＭＳ Ｐゴシック" charset="0"/>
                <a:cs typeface="ＭＳ Ｐゴシック" charset="0"/>
              </a:rPr>
              <a:t>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9862" y="1890901"/>
            <a:ext cx="8932278" cy="76836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3830" y="2825496"/>
            <a:ext cx="4525839" cy="3958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7315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ea typeface="ＭＳ Ｐゴシック" charset="0"/>
                <a:cs typeface="ＭＳ Ｐゴシック" charset="0"/>
              </a:rPr>
              <a:t>Example – branched system</a:t>
            </a:r>
          </a:p>
        </p:txBody>
      </p:sp>
      <p:sp>
        <p:nvSpPr>
          <p:cNvPr id="43011" name="Content Placeholder 2"/>
          <p:cNvSpPr>
            <a:spLocks noGrp="1"/>
          </p:cNvSpPr>
          <p:nvPr>
            <p:ph sz="quarter" idx="13"/>
          </p:nvPr>
        </p:nvSpPr>
        <p:spPr>
          <a:xfrm>
            <a:off x="1810827" y="950972"/>
            <a:ext cx="4838700" cy="4525962"/>
          </a:xfrm>
        </p:spPr>
        <p:txBody>
          <a:bodyPr>
            <a:normAutofit/>
          </a:bodyPr>
          <a:lstStyle/>
          <a:p>
            <a:pPr marL="0" indent="0"/>
            <a:r>
              <a:rPr lang="en-US" sz="4000" dirty="0">
                <a:latin typeface="Franklin Gothic Book"/>
                <a:ea typeface="ＭＳ Ｐゴシック" charset="0"/>
                <a:cs typeface="ＭＳ Ｐゴシック" charset="0"/>
              </a:rPr>
              <a:t>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3883" y="1627632"/>
            <a:ext cx="5332443" cy="513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5543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9144" y="2665257"/>
            <a:ext cx="5493116" cy="4128735"/>
          </a:xfrm>
          <a:prstGeom prst="rect">
            <a:avLst/>
          </a:prstGeom>
        </p:spPr>
      </p:pic>
      <p:sp>
        <p:nvSpPr>
          <p:cNvPr id="43010" name="Title 1"/>
          <p:cNvSpPr>
            <a:spLocks noGrp="1"/>
          </p:cNvSpPr>
          <p:nvPr>
            <p:ph type="title"/>
          </p:nvPr>
        </p:nvSpPr>
        <p:spPr>
          <a:xfrm>
            <a:off x="2346960" y="950972"/>
            <a:ext cx="7520940" cy="54864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>
                <a:ea typeface="ＭＳ Ｐゴシック" charset="0"/>
                <a:cs typeface="ＭＳ Ｐゴシック" charset="0"/>
              </a:rPr>
              <a:t>Example – branched system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8284" y="1673639"/>
            <a:ext cx="8278292" cy="1164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8311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le 1"/>
          <p:cNvSpPr>
            <a:spLocks noGrp="1"/>
          </p:cNvSpPr>
          <p:nvPr>
            <p:ph type="title"/>
          </p:nvPr>
        </p:nvSpPr>
        <p:spPr>
          <a:xfrm>
            <a:off x="2346960" y="412230"/>
            <a:ext cx="7520940" cy="54864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>
                <a:ea typeface="ＭＳ Ｐゴシック" charset="0"/>
                <a:cs typeface="ＭＳ Ｐゴシック" charset="0"/>
              </a:rPr>
              <a:t>Example – branched system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1" y="1341394"/>
            <a:ext cx="7009363" cy="3755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635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ea typeface="ＭＳ Ｐゴシック" charset="0"/>
                <a:cs typeface="ＭＳ Ｐゴシック" charset="0"/>
              </a:rPr>
              <a:t>Example – looped system</a:t>
            </a:r>
          </a:p>
        </p:txBody>
      </p:sp>
      <p:sp>
        <p:nvSpPr>
          <p:cNvPr id="43011" name="Content Placeholder 2"/>
          <p:cNvSpPr>
            <a:spLocks noGrp="1"/>
          </p:cNvSpPr>
          <p:nvPr>
            <p:ph sz="quarter" idx="13"/>
          </p:nvPr>
        </p:nvSpPr>
        <p:spPr>
          <a:xfrm>
            <a:off x="1810827" y="950972"/>
            <a:ext cx="4838700" cy="4525962"/>
          </a:xfrm>
        </p:spPr>
        <p:txBody>
          <a:bodyPr>
            <a:normAutofit/>
          </a:bodyPr>
          <a:lstStyle/>
          <a:p>
            <a:pPr marL="0" indent="0"/>
            <a:r>
              <a:rPr lang="en-US" sz="4000" dirty="0">
                <a:latin typeface="Franklin Gothic Book"/>
                <a:ea typeface="ＭＳ Ｐゴシック" charset="0"/>
                <a:cs typeface="ＭＳ Ｐゴシック" charset="0"/>
              </a:rPr>
              <a:t>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9568" y="1854142"/>
            <a:ext cx="7231304" cy="398334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9568" y="5713785"/>
            <a:ext cx="7231305" cy="541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4791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ea typeface="ＭＳ Ｐゴシック" charset="0"/>
                <a:cs typeface="ＭＳ Ｐゴシック" charset="0"/>
              </a:rPr>
              <a:t>Example – looped system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9649" y="1731910"/>
            <a:ext cx="6296691" cy="5079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3505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ea typeface="ＭＳ Ｐゴシック" charset="0"/>
                <a:cs typeface="ＭＳ Ｐゴシック" charset="0"/>
              </a:rPr>
              <a:t>Example – looped system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8312" y="2382745"/>
            <a:ext cx="8795378" cy="3275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7750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Network Hydraulic Principles</a:t>
            </a:r>
          </a:p>
          <a:p>
            <a:r>
              <a:rPr lang="en-US" dirty="0"/>
              <a:t>Constructing the Network System of Equations</a:t>
            </a:r>
          </a:p>
          <a:p>
            <a:pPr lvl="1"/>
            <a:r>
              <a:rPr lang="en-US" dirty="0"/>
              <a:t>Link-Node Continuity Partition</a:t>
            </a:r>
          </a:p>
          <a:p>
            <a:pPr lvl="1"/>
            <a:r>
              <a:rPr lang="en-US" dirty="0"/>
              <a:t>Link-Node Energy Partition</a:t>
            </a:r>
          </a:p>
          <a:p>
            <a:r>
              <a:rPr lang="en-US" dirty="0"/>
              <a:t>Adding Pumps</a:t>
            </a:r>
          </a:p>
        </p:txBody>
      </p:sp>
    </p:spTree>
    <p:extLst>
      <p:ext uri="{BB962C8B-B14F-4D97-AF65-F5344CB8AC3E}">
        <p14:creationId xmlns:p14="http://schemas.microsoft.com/office/powerpoint/2010/main" val="5037645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ea typeface="ＭＳ Ｐゴシック" charset="0"/>
                <a:cs typeface="ＭＳ Ｐゴシック" charset="0"/>
              </a:rPr>
              <a:t>Example – looped system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2811" y="2112264"/>
            <a:ext cx="8626424" cy="3282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9316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ea typeface="ＭＳ Ｐゴシック" charset="0"/>
                <a:cs typeface="ＭＳ Ｐゴシック" charset="0"/>
              </a:rPr>
              <a:t>Example – looped system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9387" y="1828796"/>
            <a:ext cx="8547094" cy="4273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6775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5055" y="4255560"/>
            <a:ext cx="8860391" cy="929677"/>
          </a:xfrm>
          <a:prstGeom prst="rect">
            <a:avLst/>
          </a:prstGeom>
        </p:spPr>
      </p:pic>
      <p:sp>
        <p:nvSpPr>
          <p:cNvPr id="430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ea typeface="ＭＳ Ｐゴシック" charset="0"/>
                <a:cs typeface="ＭＳ Ｐゴシック" charset="0"/>
              </a:rPr>
              <a:t>Example – looped system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1173" y="2133064"/>
            <a:ext cx="8929656" cy="3343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9696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ea typeface="ＭＳ Ｐゴシック" charset="0"/>
                <a:cs typeface="ＭＳ Ｐゴシック" charset="0"/>
              </a:rPr>
              <a:t>Example – looped system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0817" y="1875168"/>
            <a:ext cx="5817459" cy="4806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9409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ea typeface="ＭＳ Ｐゴシック" charset="0"/>
                <a:cs typeface="ＭＳ Ｐゴシック" charset="0"/>
              </a:rPr>
              <a:t>Example – looped system</a:t>
            </a:r>
          </a:p>
        </p:txBody>
      </p:sp>
      <p:sp>
        <p:nvSpPr>
          <p:cNvPr id="43011" name="Content Placeholder 2"/>
          <p:cNvSpPr>
            <a:spLocks noGrp="1"/>
          </p:cNvSpPr>
          <p:nvPr>
            <p:ph sz="quarter" idx="13"/>
          </p:nvPr>
        </p:nvSpPr>
        <p:spPr>
          <a:xfrm>
            <a:off x="1810827" y="950972"/>
            <a:ext cx="4838700" cy="4525962"/>
          </a:xfrm>
        </p:spPr>
        <p:txBody>
          <a:bodyPr>
            <a:normAutofit/>
          </a:bodyPr>
          <a:lstStyle/>
          <a:p>
            <a:pPr marL="0" indent="0"/>
            <a:r>
              <a:rPr lang="en-US" sz="4000" dirty="0">
                <a:latin typeface="Franklin Gothic Book"/>
                <a:ea typeface="ＭＳ Ｐゴシック" charset="0"/>
                <a:cs typeface="ＭＳ Ｐゴシック" charset="0"/>
              </a:rPr>
              <a:t>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0828" y="4966034"/>
            <a:ext cx="8694057" cy="167264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3159" y="950973"/>
            <a:ext cx="4543340" cy="3754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2503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ea typeface="ＭＳ Ｐゴシック" charset="0"/>
                <a:cs typeface="ＭＳ Ｐゴシック" charset="0"/>
              </a:rPr>
              <a:t>Example – looped system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4473" y="1754518"/>
            <a:ext cx="6527383" cy="5103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050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ea typeface="ＭＳ Ｐゴシック" charset="0"/>
                <a:cs typeface="ＭＳ Ｐゴシック" charset="0"/>
              </a:rPr>
              <a:t>Example – looped system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8176" y="2103749"/>
            <a:ext cx="8824589" cy="2750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5787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ea typeface="ＭＳ Ｐゴシック" charset="0"/>
                <a:cs typeface="ＭＳ Ｐゴシック" charset="0"/>
              </a:rPr>
              <a:t>Networks</a:t>
            </a:r>
          </a:p>
        </p:txBody>
      </p:sp>
      <p:sp>
        <p:nvSpPr>
          <p:cNvPr id="15363" name="Content Placeholder 2"/>
          <p:cNvSpPr>
            <a:spLocks noGrp="1"/>
          </p:cNvSpPr>
          <p:nvPr>
            <p:ph sz="quarter" idx="13"/>
          </p:nvPr>
        </p:nvSpPr>
        <p:spPr>
          <a:xfrm>
            <a:off x="2099602" y="1763590"/>
            <a:ext cx="7772870" cy="3424107"/>
          </a:xfrm>
        </p:spPr>
        <p:txBody>
          <a:bodyPr>
            <a:noAutofit/>
          </a:bodyPr>
          <a:lstStyle/>
          <a:p>
            <a:pPr eaLnBrk="1" hangingPunct="1">
              <a:buFont typeface="Arial"/>
              <a:buChar char="•"/>
            </a:pPr>
            <a:r>
              <a:rPr lang="en-US" sz="3200" dirty="0">
                <a:latin typeface="Franklin Gothic Book"/>
                <a:ea typeface="ＭＳ Ｐゴシック" charset="0"/>
                <a:cs typeface="ＭＳ Ｐゴシック" charset="0"/>
              </a:rPr>
              <a:t>Branched and looped systems are called networks</a:t>
            </a:r>
          </a:p>
          <a:p>
            <a:pPr lvl="3">
              <a:buFont typeface="Arial"/>
              <a:buChar char="•"/>
            </a:pPr>
            <a:r>
              <a:rPr lang="en-US" sz="2400" dirty="0">
                <a:latin typeface="Franklin Gothic Book"/>
                <a:ea typeface="ＭＳ Ｐゴシック" charset="0"/>
                <a:cs typeface="ＭＳ Ｐゴシック" charset="0"/>
              </a:rPr>
              <a:t>Multiple paths for water to flow in the system</a:t>
            </a:r>
          </a:p>
          <a:p>
            <a:pPr lvl="4">
              <a:buFont typeface="Arial"/>
              <a:buChar char="•"/>
            </a:pPr>
            <a:r>
              <a:rPr lang="en-US" sz="2400" dirty="0">
                <a:latin typeface="Franklin Gothic Book"/>
                <a:ea typeface="ＭＳ Ｐゴシック" charset="0"/>
                <a:cs typeface="ＭＳ Ｐゴシック" charset="0"/>
              </a:rPr>
              <a:t>External “demands” are applied at nodes</a:t>
            </a:r>
          </a:p>
          <a:p>
            <a:pPr lvl="4">
              <a:buFont typeface="Arial"/>
              <a:buChar char="•"/>
            </a:pPr>
            <a:r>
              <a:rPr lang="en-US" sz="2400" dirty="0">
                <a:latin typeface="Franklin Gothic Book"/>
                <a:ea typeface="ＭＳ Ｐゴシック" charset="0"/>
                <a:cs typeface="ＭＳ Ｐゴシック" charset="0"/>
              </a:rPr>
              <a:t>External “supply” is treated as negative demand</a:t>
            </a:r>
            <a:endParaRPr lang="en-US" sz="2400" dirty="0">
              <a:latin typeface="Franklin Gothic Book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40263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pPr eaLnBrk="1" hangingPunct="1"/>
            <a:r>
              <a:rPr lang="en-US" dirty="0">
                <a:ea typeface="ＭＳ Ｐゴシック" charset="0"/>
                <a:cs typeface="ＭＳ Ｐゴシック" charset="0"/>
              </a:rPr>
              <a:t>Networks</a:t>
            </a:r>
          </a:p>
        </p:txBody>
      </p:sp>
      <p:sp>
        <p:nvSpPr>
          <p:cNvPr id="15363" name="Content Placeholder 2"/>
          <p:cNvSpPr>
            <a:spLocks noGrp="1"/>
          </p:cNvSpPr>
          <p:nvPr>
            <p:ph sz="quarter" idx="13"/>
          </p:nvPr>
        </p:nvSpPr>
        <p:spPr>
          <a:xfrm>
            <a:off x="968828" y="1251728"/>
            <a:ext cx="10319657" cy="5307686"/>
          </a:xfrm>
        </p:spPr>
        <p:txBody>
          <a:bodyPr>
            <a:noAutofit/>
          </a:bodyPr>
          <a:lstStyle/>
          <a:p>
            <a:pPr eaLnBrk="1" hangingPunct="1">
              <a:buFont typeface="Arial"/>
              <a:buChar char="•"/>
            </a:pPr>
            <a:r>
              <a:rPr lang="en-US" sz="4000" dirty="0">
                <a:latin typeface="Franklin Gothic Book"/>
                <a:ea typeface="ＭＳ Ｐゴシック" charset="0"/>
                <a:cs typeface="ＭＳ Ｐゴシック" charset="0"/>
              </a:rPr>
              <a:t>Analysis techniques</a:t>
            </a:r>
          </a:p>
          <a:p>
            <a:pPr lvl="1">
              <a:buFont typeface="Arial"/>
              <a:buChar char="•"/>
            </a:pPr>
            <a:r>
              <a:rPr lang="en-US" sz="2800" dirty="0">
                <a:latin typeface="Franklin Gothic Book"/>
                <a:ea typeface="ＭＳ Ｐゴシック" charset="0"/>
                <a:cs typeface="ＭＳ Ｐゴシック" charset="0"/>
              </a:rPr>
              <a:t>Hardy-Cross (Loop Only Equations) </a:t>
            </a:r>
          </a:p>
          <a:p>
            <a:pPr lvl="1">
              <a:buFont typeface="Arial"/>
              <a:buChar char="•"/>
            </a:pPr>
            <a:r>
              <a:rPr lang="en-US" sz="2800" dirty="0">
                <a:latin typeface="Franklin Gothic Book"/>
                <a:ea typeface="ＭＳ Ｐゴシック" charset="0"/>
                <a:cs typeface="ＭＳ Ｐゴシック" charset="0"/>
              </a:rPr>
              <a:t>Newton-Raphson (</a:t>
            </a:r>
            <a:r>
              <a:rPr lang="en-US" sz="2800" dirty="0" err="1">
                <a:latin typeface="Franklin Gothic Book"/>
                <a:ea typeface="ＭＳ Ｐゴシック" charset="0"/>
                <a:cs typeface="ＭＳ Ｐゴシック" charset="0"/>
              </a:rPr>
              <a:t>Node+Loop</a:t>
            </a:r>
            <a:r>
              <a:rPr lang="en-US" sz="2800" dirty="0">
                <a:latin typeface="Franklin Gothic Book"/>
                <a:ea typeface="ＭＳ Ｐゴシック" charset="0"/>
                <a:cs typeface="ＭＳ Ｐゴシック" charset="0"/>
              </a:rPr>
              <a:t> Equations)</a:t>
            </a:r>
          </a:p>
          <a:p>
            <a:pPr lvl="1">
              <a:buFont typeface="Arial"/>
              <a:buChar char="•"/>
            </a:pPr>
            <a:r>
              <a:rPr lang="en-US" sz="2800" dirty="0">
                <a:solidFill>
                  <a:srgbClr val="FFFF00"/>
                </a:solidFill>
                <a:latin typeface="Franklin Gothic Book"/>
                <a:ea typeface="ＭＳ Ｐゴシック" charset="0"/>
                <a:cs typeface="ＭＳ Ｐゴシック" charset="0"/>
              </a:rPr>
              <a:t>Hybrid Method (</a:t>
            </a:r>
            <a:r>
              <a:rPr lang="en-US" sz="2800" dirty="0">
                <a:solidFill>
                  <a:srgbClr val="FFFF00"/>
                </a:solidFill>
                <a:latin typeface="Franklin Gothic Book"/>
                <a:cs typeface="Franklin Gothic Book"/>
              </a:rPr>
              <a:t>Haman and </a:t>
            </a:r>
            <a:r>
              <a:rPr lang="en-US" sz="2800" dirty="0" err="1">
                <a:solidFill>
                  <a:srgbClr val="FFFF00"/>
                </a:solidFill>
                <a:latin typeface="Franklin Gothic Book"/>
                <a:cs typeface="Franklin Gothic Book"/>
              </a:rPr>
              <a:t>Brameller</a:t>
            </a:r>
            <a:r>
              <a:rPr lang="en-US" sz="2800" dirty="0">
                <a:solidFill>
                  <a:srgbClr val="FFFF00"/>
                </a:solidFill>
                <a:latin typeface="Franklin Gothic Book"/>
                <a:cs typeface="Franklin Gothic Book"/>
              </a:rPr>
              <a:t> (1971))(</a:t>
            </a:r>
            <a:r>
              <a:rPr lang="en-US" sz="2800" dirty="0" err="1">
                <a:solidFill>
                  <a:srgbClr val="FFFF00"/>
                </a:solidFill>
                <a:latin typeface="Franklin Gothic Book"/>
                <a:cs typeface="Franklin Gothic Book"/>
              </a:rPr>
              <a:t>Node+Pipe</a:t>
            </a:r>
            <a:r>
              <a:rPr lang="en-US" sz="2800" dirty="0">
                <a:solidFill>
                  <a:srgbClr val="FFFF00"/>
                </a:solidFill>
                <a:latin typeface="Franklin Gothic Book"/>
                <a:cs typeface="Franklin Gothic Book"/>
              </a:rPr>
              <a:t> Equations)</a:t>
            </a:r>
          </a:p>
          <a:p>
            <a:pPr lvl="2">
              <a:buFont typeface="Arial"/>
              <a:buChar char="•"/>
            </a:pPr>
            <a:r>
              <a:rPr lang="en-US" sz="2800" dirty="0">
                <a:solidFill>
                  <a:srgbClr val="FFFF00"/>
                </a:solidFill>
                <a:latin typeface="Franklin Gothic Book"/>
                <a:ea typeface="ＭＳ Ｐゴシック" charset="0"/>
              </a:rPr>
              <a:t>Build node and pipe equations (LIKE THE BRANCH SYSTEM)</a:t>
            </a:r>
          </a:p>
          <a:p>
            <a:pPr lvl="2">
              <a:buFont typeface="Arial"/>
              <a:buChar char="•"/>
            </a:pPr>
            <a:r>
              <a:rPr lang="en-US" sz="2800" dirty="0">
                <a:solidFill>
                  <a:srgbClr val="FFFF00"/>
                </a:solidFill>
                <a:latin typeface="Franklin Gothic Book"/>
                <a:ea typeface="ＭＳ Ｐゴシック" charset="0"/>
              </a:rPr>
              <a:t>Then solve the SIMULTANEOUS non-linear system for flows and heads</a:t>
            </a:r>
          </a:p>
        </p:txBody>
      </p:sp>
    </p:spTree>
    <p:extLst>
      <p:ext uri="{BB962C8B-B14F-4D97-AF65-F5344CB8AC3E}">
        <p14:creationId xmlns:p14="http://schemas.microsoft.com/office/powerpoint/2010/main" val="20782551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ea typeface="ＭＳ Ｐゴシック" charset="0"/>
                <a:cs typeface="ＭＳ Ｐゴシック" charset="0"/>
              </a:rPr>
              <a:t>Networks</a:t>
            </a:r>
          </a:p>
        </p:txBody>
      </p:sp>
      <p:sp>
        <p:nvSpPr>
          <p:cNvPr id="15363" name="Content Placeholder 2"/>
          <p:cNvSpPr>
            <a:spLocks noGrp="1"/>
          </p:cNvSpPr>
          <p:nvPr>
            <p:ph sz="quarter" idx="13"/>
          </p:nvPr>
        </p:nvSpPr>
        <p:spPr>
          <a:xfrm>
            <a:off x="2099602" y="1763590"/>
            <a:ext cx="7772870" cy="3424107"/>
          </a:xfrm>
        </p:spPr>
        <p:txBody>
          <a:bodyPr>
            <a:noAutofit/>
          </a:bodyPr>
          <a:lstStyle/>
          <a:p>
            <a:pPr eaLnBrk="1" hangingPunct="1">
              <a:buFont typeface="Arial"/>
              <a:buChar char="•"/>
            </a:pPr>
            <a:r>
              <a:rPr lang="en-US" sz="3200" dirty="0">
                <a:latin typeface="Franklin Gothic Book"/>
                <a:ea typeface="ＭＳ Ｐゴシック" charset="0"/>
                <a:cs typeface="ＭＳ Ｐゴシック" charset="0"/>
              </a:rPr>
              <a:t>Consider the system below</a:t>
            </a:r>
          </a:p>
        </p:txBody>
      </p:sp>
      <p:pic>
        <p:nvPicPr>
          <p:cNvPr id="4" name="Picture 3" descr="PipeNe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4144" y="2524516"/>
            <a:ext cx="6305345" cy="4210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1557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n 6">
            <a:extLst>
              <a:ext uri="{FF2B5EF4-FFF2-40B4-BE49-F238E27FC236}">
                <a16:creationId xmlns="" xmlns:a16="http://schemas.microsoft.com/office/drawing/2014/main" id="{EDDD0AF2-B14B-464A-863C-B534B952F1C6}"/>
              </a:ext>
            </a:extLst>
          </p:cNvPr>
          <p:cNvSpPr/>
          <p:nvPr/>
        </p:nvSpPr>
        <p:spPr>
          <a:xfrm rot="6346306">
            <a:off x="9911444" y="4996542"/>
            <a:ext cx="381000" cy="1817915"/>
          </a:xfrm>
          <a:prstGeom prst="can">
            <a:avLst>
              <a:gd name="adj" fmla="val 5753"/>
            </a:avLst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an 5">
            <a:extLst>
              <a:ext uri="{FF2B5EF4-FFF2-40B4-BE49-F238E27FC236}">
                <a16:creationId xmlns="" xmlns:a16="http://schemas.microsoft.com/office/drawing/2014/main" id="{4E423FFA-BE36-E24B-98CA-9D9FCB4F96D4}"/>
              </a:ext>
            </a:extLst>
          </p:cNvPr>
          <p:cNvSpPr/>
          <p:nvPr/>
        </p:nvSpPr>
        <p:spPr>
          <a:xfrm rot="5400000">
            <a:off x="7781697" y="4837907"/>
            <a:ext cx="371703" cy="1534886"/>
          </a:xfrm>
          <a:prstGeom prst="can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BD4F533F-6098-8848-9685-58E069401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Hydraulic principles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4411A5C6-C954-924B-91BB-551FB1ED67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Conservation of mass at a junction</a:t>
            </a:r>
          </a:p>
          <a:p>
            <a:pPr lvl="1"/>
            <a:r>
              <a:rPr lang="en-US" dirty="0">
                <a:latin typeface="Symbol" pitchFamily="2" charset="2"/>
              </a:rPr>
              <a:t>S</a:t>
            </a:r>
            <a:r>
              <a:rPr lang="en-US" dirty="0"/>
              <a:t>Inflow – </a:t>
            </a:r>
            <a:r>
              <a:rPr lang="en-US" dirty="0" err="1">
                <a:latin typeface="Symbol" pitchFamily="2" charset="2"/>
              </a:rPr>
              <a:t>S</a:t>
            </a:r>
            <a:r>
              <a:rPr lang="en-US" dirty="0" err="1"/>
              <a:t>Outflow</a:t>
            </a:r>
            <a:r>
              <a:rPr lang="en-US" dirty="0"/>
              <a:t> = 0 (at a node)</a:t>
            </a:r>
          </a:p>
          <a:p>
            <a:pPr lvl="2"/>
            <a:r>
              <a:rPr lang="en-US" dirty="0"/>
              <a:t>Positive demand at a node is an outflow</a:t>
            </a:r>
          </a:p>
          <a:p>
            <a:pPr lvl="2"/>
            <a:r>
              <a:rPr lang="en-US" dirty="0"/>
              <a:t>Negative demand (injection into the network) is an inflow</a:t>
            </a:r>
          </a:p>
          <a:p>
            <a:pPr lvl="2"/>
            <a:r>
              <a:rPr lang="en-US" dirty="0"/>
              <a:t>One balance equation for each node</a:t>
            </a:r>
          </a:p>
          <a:p>
            <a:pPr lvl="1"/>
            <a:r>
              <a:rPr lang="en-US" dirty="0"/>
              <a:t>Head has a single value</a:t>
            </a:r>
          </a:p>
          <a:p>
            <a:pPr lvl="2"/>
            <a:r>
              <a:rPr lang="en-US" dirty="0"/>
              <a:t>Usually expressed as a pressure </a:t>
            </a:r>
          </a:p>
          <a:p>
            <a:pPr lvl="2"/>
            <a:r>
              <a:rPr lang="en-US" dirty="0"/>
              <a:t>Visualize as height of column of water </a:t>
            </a:r>
            <a:br>
              <a:rPr lang="en-US" dirty="0"/>
            </a:br>
            <a:r>
              <a:rPr lang="en-US" dirty="0"/>
              <a:t>in a piezometer at the junction</a:t>
            </a:r>
          </a:p>
        </p:txBody>
      </p:sp>
      <p:sp>
        <p:nvSpPr>
          <p:cNvPr id="5" name="Can 4">
            <a:extLst>
              <a:ext uri="{FF2B5EF4-FFF2-40B4-BE49-F238E27FC236}">
                <a16:creationId xmlns="" xmlns:a16="http://schemas.microsoft.com/office/drawing/2014/main" id="{2B2C4E6B-BEAE-B349-9B32-9C92325D2B32}"/>
              </a:ext>
            </a:extLst>
          </p:cNvPr>
          <p:cNvSpPr/>
          <p:nvPr/>
        </p:nvSpPr>
        <p:spPr>
          <a:xfrm>
            <a:off x="8567057" y="5138057"/>
            <a:ext cx="892629" cy="990600"/>
          </a:xfrm>
          <a:prstGeom prst="can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="" xmlns:a16="http://schemas.microsoft.com/office/drawing/2014/main" id="{746C3413-3E64-7C4D-8727-A83DF950F6F9}"/>
              </a:ext>
            </a:extLst>
          </p:cNvPr>
          <p:cNvCxnSpPr>
            <a:cxnSpLocks/>
          </p:cNvCxnSpPr>
          <p:nvPr/>
        </p:nvCxnSpPr>
        <p:spPr>
          <a:xfrm>
            <a:off x="8734992" y="1357803"/>
            <a:ext cx="0" cy="3907965"/>
          </a:xfrm>
          <a:prstGeom prst="straightConnector1">
            <a:avLst/>
          </a:prstGeom>
          <a:ln w="57150">
            <a:solidFill>
              <a:schemeClr val="accent3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A437FFC1-71C1-4A4B-A778-092567F5EC1B}"/>
              </a:ext>
            </a:extLst>
          </p:cNvPr>
          <p:cNvSpPr txBox="1"/>
          <p:nvPr/>
        </p:nvSpPr>
        <p:spPr>
          <a:xfrm rot="16200000">
            <a:off x="7794351" y="3127119"/>
            <a:ext cx="1511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Pressure Head</a:t>
            </a:r>
          </a:p>
        </p:txBody>
      </p:sp>
      <p:sp>
        <p:nvSpPr>
          <p:cNvPr id="4" name="Can 3">
            <a:extLst>
              <a:ext uri="{FF2B5EF4-FFF2-40B4-BE49-F238E27FC236}">
                <a16:creationId xmlns="" xmlns:a16="http://schemas.microsoft.com/office/drawing/2014/main" id="{181EC417-B46B-3842-809F-033C4AEA218B}"/>
              </a:ext>
            </a:extLst>
          </p:cNvPr>
          <p:cNvSpPr/>
          <p:nvPr/>
        </p:nvSpPr>
        <p:spPr>
          <a:xfrm>
            <a:off x="8911660" y="1386598"/>
            <a:ext cx="126416" cy="3879170"/>
          </a:xfrm>
          <a:prstGeom prst="can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738869A7-11D0-3849-99E5-C2C90F495CC0}"/>
              </a:ext>
            </a:extLst>
          </p:cNvPr>
          <p:cNvSpPr txBox="1"/>
          <p:nvPr/>
        </p:nvSpPr>
        <p:spPr>
          <a:xfrm rot="16200000">
            <a:off x="8619051" y="3231987"/>
            <a:ext cx="1207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Piezometer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="" xmlns:a16="http://schemas.microsoft.com/office/drawing/2014/main" id="{06663AD7-B9B1-2E49-9DD2-77237EC41199}"/>
              </a:ext>
            </a:extLst>
          </p:cNvPr>
          <p:cNvCxnSpPr>
            <a:cxnSpLocks/>
          </p:cNvCxnSpPr>
          <p:nvPr/>
        </p:nvCxnSpPr>
        <p:spPr>
          <a:xfrm>
            <a:off x="6411686" y="5605350"/>
            <a:ext cx="788419" cy="0"/>
          </a:xfrm>
          <a:prstGeom prst="straightConnector1">
            <a:avLst/>
          </a:prstGeom>
          <a:ln w="57150">
            <a:solidFill>
              <a:schemeClr val="accent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="" xmlns:a16="http://schemas.microsoft.com/office/drawing/2014/main" id="{6C6A403F-F56F-2E41-9320-88DC816E02ED}"/>
              </a:ext>
            </a:extLst>
          </p:cNvPr>
          <p:cNvCxnSpPr>
            <a:cxnSpLocks/>
          </p:cNvCxnSpPr>
          <p:nvPr/>
        </p:nvCxnSpPr>
        <p:spPr>
          <a:xfrm>
            <a:off x="11028461" y="6128657"/>
            <a:ext cx="673682" cy="207231"/>
          </a:xfrm>
          <a:prstGeom prst="straightConnector1">
            <a:avLst/>
          </a:prstGeom>
          <a:ln w="57150">
            <a:solidFill>
              <a:schemeClr val="accent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="" xmlns:a16="http://schemas.microsoft.com/office/drawing/2014/main" id="{CF285713-6AE3-344C-8EE4-6C16C99ABE21}"/>
              </a:ext>
            </a:extLst>
          </p:cNvPr>
          <p:cNvCxnSpPr>
            <a:cxnSpLocks/>
          </p:cNvCxnSpPr>
          <p:nvPr/>
        </p:nvCxnSpPr>
        <p:spPr>
          <a:xfrm flipV="1">
            <a:off x="9429180" y="4625222"/>
            <a:ext cx="363875" cy="566057"/>
          </a:xfrm>
          <a:prstGeom prst="straightConnector1">
            <a:avLst/>
          </a:prstGeom>
          <a:ln w="57150">
            <a:solidFill>
              <a:schemeClr val="accent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6E788B87-67CC-6848-AD84-E0D5E4B8E2B7}"/>
              </a:ext>
            </a:extLst>
          </p:cNvPr>
          <p:cNvSpPr txBox="1"/>
          <p:nvPr/>
        </p:nvSpPr>
        <p:spPr>
          <a:xfrm>
            <a:off x="6343783" y="5191279"/>
            <a:ext cx="727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Inflow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6EC7257E-2092-D946-AE57-E6CFBF3C9048}"/>
              </a:ext>
            </a:extLst>
          </p:cNvPr>
          <p:cNvSpPr txBox="1"/>
          <p:nvPr/>
        </p:nvSpPr>
        <p:spPr>
          <a:xfrm rot="1004373">
            <a:off x="11178436" y="5862350"/>
            <a:ext cx="916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Outflow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1807173F-394E-FB4A-B756-6A2E5F26CBEF}"/>
              </a:ext>
            </a:extLst>
          </p:cNvPr>
          <p:cNvSpPr txBox="1"/>
          <p:nvPr/>
        </p:nvSpPr>
        <p:spPr>
          <a:xfrm rot="18166989">
            <a:off x="9375809" y="3655861"/>
            <a:ext cx="189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Demand (External)</a:t>
            </a:r>
          </a:p>
        </p:txBody>
      </p:sp>
    </p:spTree>
    <p:extLst>
      <p:ext uri="{BB962C8B-B14F-4D97-AF65-F5344CB8AC3E}">
        <p14:creationId xmlns:p14="http://schemas.microsoft.com/office/powerpoint/2010/main" val="1785908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ea typeface="ＭＳ Ｐゴシック" charset="0"/>
                <a:cs typeface="ＭＳ Ｐゴシック" charset="0"/>
              </a:rPr>
              <a:t>Networks</a:t>
            </a:r>
          </a:p>
        </p:txBody>
      </p:sp>
      <p:sp>
        <p:nvSpPr>
          <p:cNvPr id="15363" name="Content Placeholder 2"/>
          <p:cNvSpPr>
            <a:spLocks noGrp="1"/>
          </p:cNvSpPr>
          <p:nvPr>
            <p:ph sz="quarter" idx="13"/>
          </p:nvPr>
        </p:nvSpPr>
        <p:spPr>
          <a:xfrm>
            <a:off x="2099602" y="1763590"/>
            <a:ext cx="8426884" cy="3424107"/>
          </a:xfrm>
        </p:spPr>
        <p:txBody>
          <a:bodyPr>
            <a:noAutofit/>
          </a:bodyPr>
          <a:lstStyle/>
          <a:p>
            <a:pPr eaLnBrk="1" hangingPunct="1">
              <a:buFont typeface="Arial"/>
              <a:buChar char="•"/>
            </a:pPr>
            <a:r>
              <a:rPr lang="en-US" sz="3200" dirty="0">
                <a:latin typeface="Franklin Gothic Book"/>
                <a:ea typeface="ＭＳ Ｐゴシック" charset="0"/>
                <a:cs typeface="ＭＳ Ｐゴシック" charset="0"/>
              </a:rPr>
              <a:t>Six pipes</a:t>
            </a:r>
          </a:p>
          <a:p>
            <a:pPr eaLnBrk="1" hangingPunct="1">
              <a:buFont typeface="Arial"/>
              <a:buChar char="•"/>
            </a:pPr>
            <a:r>
              <a:rPr lang="en-US" sz="3200" dirty="0">
                <a:latin typeface="Franklin Gothic Book"/>
                <a:ea typeface="ＭＳ Ｐゴシック" charset="0"/>
                <a:cs typeface="ＭＳ Ｐゴシック" charset="0"/>
              </a:rPr>
              <a:t>4 nodes + 1 RESERVOIR (Fixed grade node)</a:t>
            </a:r>
          </a:p>
          <a:p>
            <a:pPr eaLnBrk="1" hangingPunct="1">
              <a:buFont typeface="Arial"/>
              <a:buChar char="•"/>
            </a:pPr>
            <a:r>
              <a:rPr lang="en-US" sz="3200" dirty="0">
                <a:latin typeface="Franklin Gothic Book"/>
                <a:ea typeface="ＭＳ Ｐゴシック" charset="0"/>
                <a:cs typeface="ＭＳ Ｐゴシック" charset="0"/>
              </a:rPr>
              <a:t>Demands shown at nodes</a:t>
            </a:r>
          </a:p>
          <a:p>
            <a:pPr eaLnBrk="1" hangingPunct="1">
              <a:buFont typeface="Arial"/>
              <a:buChar char="•"/>
            </a:pPr>
            <a:r>
              <a:rPr lang="en-US" sz="3200" dirty="0">
                <a:latin typeface="Franklin Gothic Book"/>
                <a:ea typeface="ＭＳ Ｐゴシック" charset="0"/>
                <a:cs typeface="ＭＳ Ｐゴシック" charset="0"/>
              </a:rPr>
              <a:t>Flow arrows for sign convention</a:t>
            </a:r>
          </a:p>
        </p:txBody>
      </p:sp>
    </p:spTree>
    <p:extLst>
      <p:ext uri="{BB962C8B-B14F-4D97-AF65-F5344CB8AC3E}">
        <p14:creationId xmlns:p14="http://schemas.microsoft.com/office/powerpoint/2010/main" val="6258824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ea typeface="ＭＳ Ｐゴシック" charset="0"/>
                <a:cs typeface="ＭＳ Ｐゴシック" charset="0"/>
              </a:rPr>
              <a:t>Networks</a:t>
            </a:r>
          </a:p>
        </p:txBody>
      </p:sp>
      <p:sp>
        <p:nvSpPr>
          <p:cNvPr id="15363" name="Content Placeholder 2"/>
          <p:cNvSpPr>
            <a:spLocks noGrp="1"/>
          </p:cNvSpPr>
          <p:nvPr>
            <p:ph sz="quarter" idx="13"/>
          </p:nvPr>
        </p:nvSpPr>
        <p:spPr>
          <a:xfrm>
            <a:off x="936172" y="1763590"/>
            <a:ext cx="10853058" cy="3424107"/>
          </a:xfrm>
        </p:spPr>
        <p:txBody>
          <a:bodyPr>
            <a:noAutofit/>
          </a:bodyPr>
          <a:lstStyle/>
          <a:p>
            <a:r>
              <a:rPr lang="en-US" sz="3200" dirty="0"/>
              <a:t>Continuity is written at nodes (node equations).</a:t>
            </a:r>
          </a:p>
          <a:p>
            <a:r>
              <a:rPr lang="en-US" sz="3200" dirty="0"/>
              <a:t> Energy loss (gain) is written along links (pipe equations).</a:t>
            </a:r>
          </a:p>
          <a:p>
            <a:r>
              <a:rPr lang="en-US" sz="3200" dirty="0"/>
              <a:t>The entire set of equations is solved simultaneously. </a:t>
            </a:r>
            <a:endParaRPr lang="en-US" sz="3200" dirty="0">
              <a:latin typeface="Franklin Gothic Book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10315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ea typeface="ＭＳ Ｐゴシック" charset="0"/>
                <a:cs typeface="ＭＳ Ｐゴシック" charset="0"/>
              </a:rPr>
              <a:t>Networks</a:t>
            </a:r>
          </a:p>
        </p:txBody>
      </p:sp>
      <p:sp>
        <p:nvSpPr>
          <p:cNvPr id="15363" name="Content Placeholder 2"/>
          <p:cNvSpPr>
            <a:spLocks noGrp="1"/>
          </p:cNvSpPr>
          <p:nvPr>
            <p:ph sz="quarter" idx="13"/>
          </p:nvPr>
        </p:nvSpPr>
        <p:spPr>
          <a:xfrm>
            <a:off x="1700852" y="1763590"/>
            <a:ext cx="8842549" cy="3424107"/>
          </a:xfrm>
        </p:spPr>
        <p:txBody>
          <a:bodyPr>
            <a:noAutofit/>
          </a:bodyPr>
          <a:lstStyle/>
          <a:p>
            <a:r>
              <a:rPr lang="en-US" sz="3200" dirty="0">
                <a:latin typeface="Franklin Gothic Book"/>
                <a:ea typeface="ＭＳ Ｐゴシック" charset="0"/>
                <a:cs typeface="ＭＳ Ｐゴシック" charset="0"/>
              </a:rPr>
              <a:t>Define an unknown vector (X)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2590800"/>
            <a:ext cx="9144000" cy="1674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6842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ea typeface="ＭＳ Ｐゴシック" charset="0"/>
                <a:cs typeface="ＭＳ Ｐゴシック" charset="0"/>
              </a:rPr>
              <a:t>Networks</a:t>
            </a:r>
          </a:p>
        </p:txBody>
      </p:sp>
      <p:sp>
        <p:nvSpPr>
          <p:cNvPr id="15363" name="Content Placeholder 2"/>
          <p:cNvSpPr>
            <a:spLocks noGrp="1"/>
          </p:cNvSpPr>
          <p:nvPr>
            <p:ph sz="quarter" idx="13"/>
          </p:nvPr>
        </p:nvSpPr>
        <p:spPr>
          <a:xfrm>
            <a:off x="1700852" y="1763590"/>
            <a:ext cx="8842549" cy="3424107"/>
          </a:xfrm>
        </p:spPr>
        <p:txBody>
          <a:bodyPr>
            <a:noAutofit/>
          </a:bodyPr>
          <a:lstStyle/>
          <a:p>
            <a:r>
              <a:rPr lang="en-US" sz="3200" dirty="0">
                <a:latin typeface="Franklin Gothic Book"/>
                <a:ea typeface="ＭＳ Ｐゴシック" charset="0"/>
                <a:cs typeface="ＭＳ Ｐゴシック" charset="0"/>
              </a:rPr>
              <a:t>Build the node and pipe equations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2405771"/>
            <a:ext cx="9144000" cy="3632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7078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>
          <a:xfrm>
            <a:off x="2209332" y="23744"/>
            <a:ext cx="7773338" cy="699632"/>
          </a:xfrm>
        </p:spPr>
        <p:txBody>
          <a:bodyPr/>
          <a:lstStyle/>
          <a:p>
            <a:pPr eaLnBrk="1" hangingPunct="1"/>
            <a:r>
              <a:rPr lang="en-US" dirty="0">
                <a:ea typeface="ＭＳ Ｐゴシック" charset="0"/>
                <a:cs typeface="ＭＳ Ｐゴシック" charset="0"/>
              </a:rPr>
              <a:t>Networks</a:t>
            </a:r>
          </a:p>
        </p:txBody>
      </p:sp>
      <p:sp>
        <p:nvSpPr>
          <p:cNvPr id="15363" name="Content Placeholder 2"/>
          <p:cNvSpPr>
            <a:spLocks noGrp="1"/>
          </p:cNvSpPr>
          <p:nvPr>
            <p:ph sz="quarter" idx="13"/>
          </p:nvPr>
        </p:nvSpPr>
        <p:spPr>
          <a:xfrm>
            <a:off x="1700852" y="895539"/>
            <a:ext cx="8842549" cy="3424107"/>
          </a:xfrm>
        </p:spPr>
        <p:txBody>
          <a:bodyPr>
            <a:noAutofit/>
          </a:bodyPr>
          <a:lstStyle/>
          <a:p>
            <a:r>
              <a:rPr lang="en-US" sz="3200" dirty="0">
                <a:latin typeface="Franklin Gothic Book"/>
                <a:ea typeface="ＭＳ Ｐゴシック" charset="0"/>
                <a:cs typeface="ＭＳ Ｐゴシック" charset="0"/>
              </a:rPr>
              <a:t>Build the node and pipe equations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1566363"/>
            <a:ext cx="9144000" cy="5243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0657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>
          <a:xfrm>
            <a:off x="2209332" y="23744"/>
            <a:ext cx="7773338" cy="699632"/>
          </a:xfrm>
        </p:spPr>
        <p:txBody>
          <a:bodyPr/>
          <a:lstStyle/>
          <a:p>
            <a:pPr eaLnBrk="1" hangingPunct="1"/>
            <a:r>
              <a:rPr lang="en-US" dirty="0">
                <a:ea typeface="ＭＳ Ｐゴシック" charset="0"/>
                <a:cs typeface="ＭＳ Ｐゴシック" charset="0"/>
              </a:rPr>
              <a:t>Networks</a:t>
            </a:r>
          </a:p>
        </p:txBody>
      </p:sp>
      <p:sp>
        <p:nvSpPr>
          <p:cNvPr id="15363" name="Content Placeholder 2"/>
          <p:cNvSpPr>
            <a:spLocks noGrp="1"/>
          </p:cNvSpPr>
          <p:nvPr>
            <p:ph sz="quarter" idx="13"/>
          </p:nvPr>
        </p:nvSpPr>
        <p:spPr>
          <a:xfrm>
            <a:off x="1700852" y="895539"/>
            <a:ext cx="8842549" cy="3424107"/>
          </a:xfrm>
        </p:spPr>
        <p:txBody>
          <a:bodyPr>
            <a:noAutofit/>
          </a:bodyPr>
          <a:lstStyle/>
          <a:p>
            <a:r>
              <a:rPr lang="en-US" sz="3200" dirty="0">
                <a:latin typeface="Franklin Gothic Book"/>
                <a:ea typeface="ＭＳ Ｐゴシック" charset="0"/>
                <a:cs typeface="ＭＳ Ｐゴシック" charset="0"/>
              </a:rPr>
              <a:t>Build the node and pipe equations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2068950"/>
            <a:ext cx="9144000" cy="3542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7933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>
          <a:xfrm>
            <a:off x="2209332" y="23744"/>
            <a:ext cx="7773338" cy="699632"/>
          </a:xfrm>
        </p:spPr>
        <p:txBody>
          <a:bodyPr/>
          <a:lstStyle/>
          <a:p>
            <a:pPr eaLnBrk="1" hangingPunct="1"/>
            <a:r>
              <a:rPr lang="en-US" dirty="0">
                <a:ea typeface="ＭＳ Ｐゴシック" charset="0"/>
                <a:cs typeface="ＭＳ Ｐゴシック" charset="0"/>
              </a:rPr>
              <a:t>Networks</a:t>
            </a:r>
          </a:p>
        </p:txBody>
      </p:sp>
      <p:sp>
        <p:nvSpPr>
          <p:cNvPr id="15363" name="Content Placeholder 2"/>
          <p:cNvSpPr>
            <a:spLocks noGrp="1"/>
          </p:cNvSpPr>
          <p:nvPr>
            <p:ph sz="quarter" idx="13"/>
          </p:nvPr>
        </p:nvSpPr>
        <p:spPr>
          <a:xfrm>
            <a:off x="1700852" y="895539"/>
            <a:ext cx="8842549" cy="3424107"/>
          </a:xfrm>
        </p:spPr>
        <p:txBody>
          <a:bodyPr>
            <a:noAutofit/>
          </a:bodyPr>
          <a:lstStyle/>
          <a:p>
            <a:r>
              <a:rPr lang="en-US" sz="3200" dirty="0">
                <a:latin typeface="Franklin Gothic Book"/>
                <a:ea typeface="ＭＳ Ｐゴシック" charset="0"/>
                <a:cs typeface="ＭＳ Ｐゴシック" charset="0"/>
              </a:rPr>
              <a:t>Build the node and pipe equations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1759168"/>
            <a:ext cx="9144000" cy="4992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5213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ea typeface="ＭＳ Ｐゴシック" charset="0"/>
                <a:cs typeface="ＭＳ Ｐゴシック" charset="0"/>
              </a:rPr>
              <a:t>Networks (HYBRID METHOD)</a:t>
            </a:r>
          </a:p>
        </p:txBody>
      </p:sp>
      <p:sp>
        <p:nvSpPr>
          <p:cNvPr id="15363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936172" y="1763590"/>
            <a:ext cx="10853058" cy="3424107"/>
          </a:xfrm>
        </p:spPr>
        <p:txBody>
          <a:bodyPr>
            <a:noAutofit/>
          </a:bodyPr>
          <a:lstStyle/>
          <a:p>
            <a:r>
              <a:rPr lang="en-US" sz="3200" dirty="0"/>
              <a:t>Continuity is written at nodes (node equations).</a:t>
            </a:r>
          </a:p>
          <a:p>
            <a:r>
              <a:rPr lang="en-US" sz="3200" dirty="0"/>
              <a:t> Energy loss (gain) is written along links (pipe equations).</a:t>
            </a:r>
          </a:p>
          <a:p>
            <a:r>
              <a:rPr lang="en-US" sz="3200" dirty="0"/>
              <a:t>The entire set of equations is solved simultaneously. </a:t>
            </a:r>
            <a:endParaRPr lang="en-US" sz="3200" dirty="0">
              <a:latin typeface="Franklin Gothic Book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847627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842CED0-3DBA-A54A-8D84-53F3E5629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PUMPS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7C398E37-7329-084B-A042-458CD7F3D8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pump is treated as a link that adds head in a predetermined flow direction rather than removing head</a:t>
            </a:r>
          </a:p>
          <a:p>
            <a:r>
              <a:rPr lang="en-US" dirty="0"/>
              <a:t>So it will replace a link equation somewhere in the network model</a:t>
            </a:r>
          </a:p>
          <a:p>
            <a:r>
              <a:rPr lang="en-US" dirty="0"/>
              <a:t>Typical equation structure is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3183" y="4506136"/>
            <a:ext cx="7976985" cy="1595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8463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842CED0-3DBA-A54A-8D84-53F3E5629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analysis with a pump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7C398E37-7329-084B-A042-458CD7F3D8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Use the prior </a:t>
            </a:r>
            <a:r>
              <a:rPr lang="en-US" sz="4000" dirty="0" smtClean="0"/>
              <a:t>example </a:t>
            </a:r>
            <a:r>
              <a:rPr lang="en-US" sz="4000" dirty="0"/>
              <a:t>as the network, but </a:t>
            </a:r>
            <a:r>
              <a:rPr lang="en-US" sz="4000" dirty="0" smtClean="0"/>
              <a:t>will </a:t>
            </a:r>
            <a:r>
              <a:rPr lang="en-US" sz="4000" dirty="0"/>
              <a:t>replace the supply pipe with a pump and see how that changes the system of equations that need to be solved.</a:t>
            </a:r>
          </a:p>
        </p:txBody>
      </p:sp>
    </p:spTree>
    <p:extLst>
      <p:ext uri="{BB962C8B-B14F-4D97-AF65-F5344CB8AC3E}">
        <p14:creationId xmlns:p14="http://schemas.microsoft.com/office/powerpoint/2010/main" val="39769323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n 5">
            <a:extLst>
              <a:ext uri="{FF2B5EF4-FFF2-40B4-BE49-F238E27FC236}">
                <a16:creationId xmlns="" xmlns:a16="http://schemas.microsoft.com/office/drawing/2014/main" id="{93FC340A-2E66-A449-8788-69BFB169866C}"/>
              </a:ext>
            </a:extLst>
          </p:cNvPr>
          <p:cNvSpPr/>
          <p:nvPr/>
        </p:nvSpPr>
        <p:spPr>
          <a:xfrm rot="3914846">
            <a:off x="8352531" y="2224228"/>
            <a:ext cx="248573" cy="4869393"/>
          </a:xfrm>
          <a:prstGeom prst="can">
            <a:avLst>
              <a:gd name="adj" fmla="val 5753"/>
            </a:avLst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an 4">
            <a:extLst>
              <a:ext uri="{FF2B5EF4-FFF2-40B4-BE49-F238E27FC236}">
                <a16:creationId xmlns="" xmlns:a16="http://schemas.microsoft.com/office/drawing/2014/main" id="{12E88F93-3C93-944C-9E77-5FD88C5663CB}"/>
              </a:ext>
            </a:extLst>
          </p:cNvPr>
          <p:cNvSpPr/>
          <p:nvPr/>
        </p:nvSpPr>
        <p:spPr>
          <a:xfrm>
            <a:off x="5494323" y="4953000"/>
            <a:ext cx="892629" cy="990600"/>
          </a:xfrm>
          <a:prstGeom prst="can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Can 13">
            <a:extLst>
              <a:ext uri="{FF2B5EF4-FFF2-40B4-BE49-F238E27FC236}">
                <a16:creationId xmlns="" xmlns:a16="http://schemas.microsoft.com/office/drawing/2014/main" id="{0D872457-529E-7F44-9CA3-07D8994E902F}"/>
              </a:ext>
            </a:extLst>
          </p:cNvPr>
          <p:cNvSpPr/>
          <p:nvPr/>
        </p:nvSpPr>
        <p:spPr>
          <a:xfrm>
            <a:off x="5914147" y="1911249"/>
            <a:ext cx="103076" cy="3146519"/>
          </a:xfrm>
          <a:prstGeom prst="can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BD4F533F-6098-8848-9685-58E069401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Hydraulic principles</a:t>
            </a:r>
          </a:p>
        </p:txBody>
      </p:sp>
      <p:sp>
        <p:nvSpPr>
          <p:cNvPr id="4" name="Can 3">
            <a:extLst>
              <a:ext uri="{FF2B5EF4-FFF2-40B4-BE49-F238E27FC236}">
                <a16:creationId xmlns="" xmlns:a16="http://schemas.microsoft.com/office/drawing/2014/main" id="{40D35CE5-7177-B045-BE46-DA3D6EB817E0}"/>
              </a:ext>
            </a:extLst>
          </p:cNvPr>
          <p:cNvSpPr/>
          <p:nvPr/>
        </p:nvSpPr>
        <p:spPr>
          <a:xfrm>
            <a:off x="10566683" y="3029744"/>
            <a:ext cx="892629" cy="990600"/>
          </a:xfrm>
          <a:prstGeom prst="can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="" xmlns:a16="http://schemas.microsoft.com/office/drawing/2014/main" id="{BE2CBCCF-BEC8-6349-B0CE-6B912F3EBDE8}"/>
              </a:ext>
            </a:extLst>
          </p:cNvPr>
          <p:cNvCxnSpPr/>
          <p:nvPr/>
        </p:nvCxnSpPr>
        <p:spPr>
          <a:xfrm>
            <a:off x="4659086" y="6498771"/>
            <a:ext cx="733697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71BD50EE-9B4C-C54E-9A25-694F96FFC3B0}"/>
              </a:ext>
            </a:extLst>
          </p:cNvPr>
          <p:cNvSpPr txBox="1"/>
          <p:nvPr/>
        </p:nvSpPr>
        <p:spPr>
          <a:xfrm>
            <a:off x="4158343" y="6129439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Datum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="" xmlns:a16="http://schemas.microsoft.com/office/drawing/2014/main" id="{293B7FD5-4AC4-6D4E-808D-D6C1666AE158}"/>
              </a:ext>
            </a:extLst>
          </p:cNvPr>
          <p:cNvCxnSpPr>
            <a:cxnSpLocks/>
          </p:cNvCxnSpPr>
          <p:nvPr/>
        </p:nvCxnSpPr>
        <p:spPr>
          <a:xfrm flipH="1">
            <a:off x="5828505" y="5943600"/>
            <a:ext cx="1" cy="555171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="" xmlns:a16="http://schemas.microsoft.com/office/drawing/2014/main" id="{7453044F-EB52-BC44-B0AC-C6C0184AE5B9}"/>
              </a:ext>
            </a:extLst>
          </p:cNvPr>
          <p:cNvCxnSpPr>
            <a:cxnSpLocks/>
          </p:cNvCxnSpPr>
          <p:nvPr/>
        </p:nvCxnSpPr>
        <p:spPr>
          <a:xfrm flipH="1">
            <a:off x="10758526" y="4020344"/>
            <a:ext cx="1" cy="2478427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an 14">
            <a:extLst>
              <a:ext uri="{FF2B5EF4-FFF2-40B4-BE49-F238E27FC236}">
                <a16:creationId xmlns="" xmlns:a16="http://schemas.microsoft.com/office/drawing/2014/main" id="{E22DA098-FCE2-E046-B554-51247958CC73}"/>
              </a:ext>
            </a:extLst>
          </p:cNvPr>
          <p:cNvSpPr/>
          <p:nvPr/>
        </p:nvSpPr>
        <p:spPr>
          <a:xfrm>
            <a:off x="10920995" y="2652258"/>
            <a:ext cx="92002" cy="465925"/>
          </a:xfrm>
          <a:prstGeom prst="can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="" xmlns:a16="http://schemas.microsoft.com/office/drawing/2014/main" id="{2270E70E-090F-1540-B606-22700E54589E}"/>
              </a:ext>
            </a:extLst>
          </p:cNvPr>
          <p:cNvCxnSpPr>
            <a:cxnSpLocks/>
          </p:cNvCxnSpPr>
          <p:nvPr/>
        </p:nvCxnSpPr>
        <p:spPr>
          <a:xfrm>
            <a:off x="5828506" y="1911249"/>
            <a:ext cx="0" cy="3160917"/>
          </a:xfrm>
          <a:prstGeom prst="straightConnector1">
            <a:avLst/>
          </a:prstGeom>
          <a:ln w="57150">
            <a:solidFill>
              <a:schemeClr val="accent3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="" xmlns:a16="http://schemas.microsoft.com/office/drawing/2014/main" id="{E1ED695C-CCBC-104B-B92B-0C02B319E7F6}"/>
              </a:ext>
            </a:extLst>
          </p:cNvPr>
          <p:cNvCxnSpPr>
            <a:cxnSpLocks/>
          </p:cNvCxnSpPr>
          <p:nvPr/>
        </p:nvCxnSpPr>
        <p:spPr>
          <a:xfrm>
            <a:off x="11077145" y="2652258"/>
            <a:ext cx="0" cy="465926"/>
          </a:xfrm>
          <a:prstGeom prst="straightConnector1">
            <a:avLst/>
          </a:prstGeom>
          <a:ln w="57150">
            <a:solidFill>
              <a:schemeClr val="accent3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4411A5C6-C954-924B-91BB-551FB1ED67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4343771" cy="3541714"/>
          </a:xfrm>
        </p:spPr>
        <p:txBody>
          <a:bodyPr/>
          <a:lstStyle/>
          <a:p>
            <a:r>
              <a:rPr lang="en-US" dirty="0"/>
              <a:t>Conservation of energy along a conduit</a:t>
            </a:r>
          </a:p>
          <a:p>
            <a:pPr lvl="1"/>
            <a:r>
              <a:rPr lang="en-US" dirty="0"/>
              <a:t>Modified Bernoulli’s equation</a:t>
            </a:r>
          </a:p>
          <a:p>
            <a:pPr lvl="1"/>
            <a:r>
              <a:rPr lang="en-US" dirty="0"/>
              <a:t>Include fitting losses if known</a:t>
            </a:r>
          </a:p>
          <a:p>
            <a:r>
              <a:rPr lang="en-US" dirty="0"/>
              <a:t>One energy equation for each</a:t>
            </a:r>
            <a:br>
              <a:rPr lang="en-US" dirty="0"/>
            </a:br>
            <a:r>
              <a:rPr lang="en-US" dirty="0"/>
              <a:t>conduit (link)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3A7D432A-A3F7-6E4F-B326-B3D800C46DE2}"/>
              </a:ext>
            </a:extLst>
          </p:cNvPr>
          <p:cNvSpPr txBox="1"/>
          <p:nvPr/>
        </p:nvSpPr>
        <p:spPr>
          <a:xfrm rot="16200000">
            <a:off x="4845044" y="3555556"/>
            <a:ext cx="1511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Pressure Head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EF055905-84C0-7446-BF4B-D97246C96C31}"/>
              </a:ext>
            </a:extLst>
          </p:cNvPr>
          <p:cNvSpPr txBox="1"/>
          <p:nvPr/>
        </p:nvSpPr>
        <p:spPr>
          <a:xfrm rot="16200000">
            <a:off x="9726665" y="5031092"/>
            <a:ext cx="1577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Elevation Head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="" xmlns:a16="http://schemas.microsoft.com/office/drawing/2014/main" id="{35BC9BC8-E3AE-7044-9D28-5E447DEBC80D}"/>
              </a:ext>
            </a:extLst>
          </p:cNvPr>
          <p:cNvCxnSpPr/>
          <p:nvPr/>
        </p:nvCxnSpPr>
        <p:spPr>
          <a:xfrm>
            <a:off x="4626133" y="1902128"/>
            <a:ext cx="7336971" cy="0"/>
          </a:xfrm>
          <a:prstGeom prst="line">
            <a:avLst/>
          </a:prstGeom>
          <a:ln w="57150">
            <a:solidFill>
              <a:srgbClr val="FFC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="" xmlns:a16="http://schemas.microsoft.com/office/drawing/2014/main" id="{42045782-D937-F54E-B910-AD62B9277ED9}"/>
              </a:ext>
            </a:extLst>
          </p:cNvPr>
          <p:cNvCxnSpPr>
            <a:cxnSpLocks/>
            <a:stCxn id="14" idx="0"/>
            <a:endCxn id="15" idx="1"/>
          </p:cNvCxnSpPr>
          <p:nvPr/>
        </p:nvCxnSpPr>
        <p:spPr>
          <a:xfrm>
            <a:off x="5965685" y="1937018"/>
            <a:ext cx="5001311" cy="71524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="" xmlns:a16="http://schemas.microsoft.com/office/drawing/2014/main" id="{1E9FD00D-74F5-E04A-A39A-C9CBD71D9B07}"/>
              </a:ext>
            </a:extLst>
          </p:cNvPr>
          <p:cNvCxnSpPr>
            <a:cxnSpLocks/>
          </p:cNvCxnSpPr>
          <p:nvPr/>
        </p:nvCxnSpPr>
        <p:spPr>
          <a:xfrm>
            <a:off x="10976136" y="1912862"/>
            <a:ext cx="0" cy="715240"/>
          </a:xfrm>
          <a:prstGeom prst="straightConnector1">
            <a:avLst/>
          </a:prstGeom>
          <a:ln w="57150">
            <a:solidFill>
              <a:schemeClr val="accent3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800DE143-8AF4-5A47-A253-AD1F986EB79C}"/>
              </a:ext>
            </a:extLst>
          </p:cNvPr>
          <p:cNvSpPr txBox="1"/>
          <p:nvPr/>
        </p:nvSpPr>
        <p:spPr>
          <a:xfrm>
            <a:off x="10363791" y="2054762"/>
            <a:ext cx="1114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Head Loss</a:t>
            </a:r>
          </a:p>
        </p:txBody>
      </p:sp>
    </p:spTree>
    <p:extLst>
      <p:ext uri="{BB962C8B-B14F-4D97-AF65-F5344CB8AC3E}">
        <p14:creationId xmlns:p14="http://schemas.microsoft.com/office/powerpoint/2010/main" val="109576510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842CED0-3DBA-A54A-8D84-53F3E5629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en-US" dirty="0"/>
              <a:t>Network analysis with a pump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3069" y="1145594"/>
            <a:ext cx="8208398" cy="5253375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H="1">
            <a:off x="6025967" y="1818008"/>
            <a:ext cx="4083713" cy="1245211"/>
          </a:xfrm>
          <a:prstGeom prst="straightConnector1">
            <a:avLst/>
          </a:prstGeom>
          <a:ln w="762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9762684" y="1293904"/>
            <a:ext cx="12847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Pump Curve</a:t>
            </a:r>
          </a:p>
        </p:txBody>
      </p:sp>
    </p:spTree>
    <p:extLst>
      <p:ext uri="{BB962C8B-B14F-4D97-AF65-F5344CB8AC3E}">
        <p14:creationId xmlns:p14="http://schemas.microsoft.com/office/powerpoint/2010/main" val="344165442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842CED0-3DBA-A54A-8D84-53F3E5629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en-US" dirty="0"/>
              <a:t>Network analysis with a pump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3069" y="1145594"/>
            <a:ext cx="8208398" cy="5253375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H="1" flipV="1">
            <a:off x="6025968" y="3063219"/>
            <a:ext cx="796821" cy="1428541"/>
          </a:xfrm>
          <a:prstGeom prst="straightConnector1">
            <a:avLst/>
          </a:prstGeom>
          <a:ln w="762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2445" y="4491760"/>
            <a:ext cx="8191500" cy="210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89739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842CED0-3DBA-A54A-8D84-53F3E5629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analysis with a pump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7C398E37-7329-084B-A042-458CD7F3D8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6"/>
            <a:ext cx="9905999" cy="4325227"/>
          </a:xfrm>
        </p:spPr>
        <p:txBody>
          <a:bodyPr>
            <a:normAutofit/>
          </a:bodyPr>
          <a:lstStyle/>
          <a:p>
            <a:r>
              <a:rPr lang="en-US" dirty="0"/>
              <a:t>The actual pump curve function is built in a similar fashion as the loss terms from the previous lesson.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Again sign conveys direction </a:t>
            </a:r>
          </a:p>
          <a:p>
            <a:r>
              <a:rPr lang="en-US" dirty="0"/>
              <a:t>We should test for the implicit divide-by-zero that can occur as Q=0, and just use the shutoff head at that value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5155" y="3294446"/>
            <a:ext cx="7972180" cy="1357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0724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842CED0-3DBA-A54A-8D84-53F3E5629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analysis with a pump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7C398E37-7329-084B-A042-458CD7F3D8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6"/>
            <a:ext cx="9905999" cy="4325227"/>
          </a:xfrm>
        </p:spPr>
        <p:txBody>
          <a:bodyPr>
            <a:normAutofit/>
          </a:bodyPr>
          <a:lstStyle/>
          <a:p>
            <a:r>
              <a:rPr lang="en-US" dirty="0"/>
              <a:t>Here is how the “equations” change :  Original Problem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1414" y="3012989"/>
            <a:ext cx="8727693" cy="3561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26566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842CED0-3DBA-A54A-8D84-53F3E5629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analysis with a pump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7C398E37-7329-084B-A042-458CD7F3D8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6"/>
            <a:ext cx="9905999" cy="4325227"/>
          </a:xfrm>
        </p:spPr>
        <p:txBody>
          <a:bodyPr>
            <a:normAutofit/>
          </a:bodyPr>
          <a:lstStyle/>
          <a:p>
            <a:r>
              <a:rPr lang="en-US" dirty="0"/>
              <a:t>Here is how the “equations” change :  Change Supply Head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1414" y="3012989"/>
            <a:ext cx="8727693" cy="3561723"/>
          </a:xfrm>
          <a:prstGeom prst="rect">
            <a:avLst/>
          </a:prstGeom>
        </p:spPr>
      </p:pic>
      <p:cxnSp>
        <p:nvCxnSpPr>
          <p:cNvPr id="6" name="Straight Connector 5"/>
          <p:cNvCxnSpPr>
            <a:endCxn id="5" idx="3"/>
          </p:cNvCxnSpPr>
          <p:nvPr/>
        </p:nvCxnSpPr>
        <p:spPr>
          <a:xfrm>
            <a:off x="9263056" y="4756706"/>
            <a:ext cx="866051" cy="37145"/>
          </a:xfrm>
          <a:prstGeom prst="line">
            <a:avLst/>
          </a:prstGeom>
          <a:ln w="76200" cmpd="sng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>
            <a:off x="9860673" y="3835250"/>
            <a:ext cx="896425" cy="747126"/>
          </a:xfrm>
          <a:prstGeom prst="straightConnector1">
            <a:avLst/>
          </a:prstGeom>
          <a:ln w="762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0757098" y="3237550"/>
            <a:ext cx="6385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>
                <a:solidFill>
                  <a:srgbClr val="000000"/>
                </a:solidFill>
              </a:rPr>
              <a:t>-0</a:t>
            </a:r>
          </a:p>
        </p:txBody>
      </p:sp>
    </p:spTree>
    <p:extLst>
      <p:ext uri="{BB962C8B-B14F-4D97-AF65-F5344CB8AC3E}">
        <p14:creationId xmlns:p14="http://schemas.microsoft.com/office/powerpoint/2010/main" val="103827286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842CED0-3DBA-A54A-8D84-53F3E5629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analysis with a pump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7C398E37-7329-084B-A042-458CD7F3D8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6"/>
            <a:ext cx="9905999" cy="4325227"/>
          </a:xfrm>
        </p:spPr>
        <p:txBody>
          <a:bodyPr>
            <a:normAutofit/>
          </a:bodyPr>
          <a:lstStyle/>
          <a:p>
            <a:r>
              <a:rPr lang="en-US" dirty="0"/>
              <a:t>Here is how the “equations” change :  Change Supply Pipe to Pump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12" y="2788852"/>
            <a:ext cx="9214348" cy="3785861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 flipH="1">
            <a:off x="1141413" y="4602862"/>
            <a:ext cx="1028406" cy="0"/>
          </a:xfrm>
          <a:prstGeom prst="line">
            <a:avLst/>
          </a:prstGeom>
          <a:ln w="762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43996" y="3306654"/>
            <a:ext cx="2031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000000"/>
                </a:solidFill>
              </a:rPr>
              <a:t>Insert Head Function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343996" y="3675986"/>
            <a:ext cx="608607" cy="926876"/>
          </a:xfrm>
          <a:prstGeom prst="straightConnector1">
            <a:avLst/>
          </a:prstGeom>
          <a:ln w="762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5434" y="3306654"/>
            <a:ext cx="7500728" cy="870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12869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842CED0-3DBA-A54A-8D84-53F3E5629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10094"/>
            <a:ext cx="9905998" cy="1478570"/>
          </a:xfrm>
        </p:spPr>
        <p:txBody>
          <a:bodyPr/>
          <a:lstStyle/>
          <a:p>
            <a:r>
              <a:rPr lang="en-US" dirty="0"/>
              <a:t>Network analysis with a pump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7C398E37-7329-084B-A042-458CD7F3D8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111997"/>
            <a:ext cx="9905999" cy="4325227"/>
          </a:xfrm>
        </p:spPr>
        <p:txBody>
          <a:bodyPr>
            <a:normAutofit/>
          </a:bodyPr>
          <a:lstStyle/>
          <a:p>
            <a:r>
              <a:rPr lang="en-US" dirty="0"/>
              <a:t>Here is how the “equations” change :  New Model Equations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422" y="1851598"/>
            <a:ext cx="11251698" cy="4458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46275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842CED0-3DBA-A54A-8D84-53F3E5629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1" y="506383"/>
            <a:ext cx="9905998" cy="1478570"/>
          </a:xfrm>
        </p:spPr>
        <p:txBody>
          <a:bodyPr/>
          <a:lstStyle/>
          <a:p>
            <a:r>
              <a:rPr lang="en-US" dirty="0"/>
              <a:t>Network analysis with a pump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7C398E37-7329-084B-A042-458CD7F3D8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1" y="1984953"/>
            <a:ext cx="9905999" cy="4325227"/>
          </a:xfrm>
        </p:spPr>
        <p:txBody>
          <a:bodyPr>
            <a:normAutofit/>
          </a:bodyPr>
          <a:lstStyle/>
          <a:p>
            <a:r>
              <a:rPr lang="en-US" dirty="0"/>
              <a:t>Now, encode the new model into a solution tool and proceede.</a:t>
            </a:r>
          </a:p>
        </p:txBody>
      </p:sp>
    </p:spTree>
    <p:extLst>
      <p:ext uri="{BB962C8B-B14F-4D97-AF65-F5344CB8AC3E}">
        <p14:creationId xmlns:p14="http://schemas.microsoft.com/office/powerpoint/2010/main" val="193552131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ea typeface="ＭＳ Ｐゴシック" charset="0"/>
                <a:cs typeface="ＭＳ Ｐゴシック" charset="0"/>
              </a:rPr>
              <a:t>Networks – Why Model?</a:t>
            </a:r>
          </a:p>
        </p:txBody>
      </p:sp>
      <p:sp>
        <p:nvSpPr>
          <p:cNvPr id="16388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1695301" y="1802207"/>
            <a:ext cx="8890403" cy="2286000"/>
          </a:xfrm>
        </p:spPr>
        <p:txBody>
          <a:bodyPr>
            <a:normAutofit/>
          </a:bodyPr>
          <a:lstStyle/>
          <a:p>
            <a:pPr eaLnBrk="1" hangingPunct="1">
              <a:buFont typeface="Arial"/>
              <a:buChar char="•"/>
            </a:pPr>
            <a:r>
              <a:rPr lang="en-US" sz="2800" dirty="0">
                <a:latin typeface="Franklin Gothic Book"/>
                <a:ea typeface="ＭＳ Ｐゴシック" charset="0"/>
                <a:cs typeface="ＭＳ Ｐゴシック" charset="0"/>
              </a:rPr>
              <a:t>What is the flow distribution if the demands are changed as shown?</a:t>
            </a:r>
          </a:p>
          <a:p>
            <a:pPr eaLnBrk="1" hangingPunct="1">
              <a:buFont typeface="Arial"/>
              <a:buChar char="•"/>
            </a:pPr>
            <a:endParaRPr lang="en-US" sz="2800" dirty="0">
              <a:latin typeface="Franklin Gothic Book"/>
              <a:ea typeface="ＭＳ Ｐゴシック" charset="0"/>
              <a:cs typeface="ＭＳ Ｐゴシック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3947160" y="2945208"/>
            <a:ext cx="5019822" cy="3747023"/>
            <a:chOff x="2590800" y="2743200"/>
            <a:chExt cx="5715000" cy="3962400"/>
          </a:xfrm>
        </p:grpSpPr>
        <p:grpSp>
          <p:nvGrpSpPr>
            <p:cNvPr id="16386" name="Group 6"/>
            <p:cNvGrpSpPr>
              <a:grpSpLocks/>
            </p:cNvGrpSpPr>
            <p:nvPr/>
          </p:nvGrpSpPr>
          <p:grpSpPr bwMode="auto">
            <a:xfrm>
              <a:off x="2590800" y="2743200"/>
              <a:ext cx="5715000" cy="3962400"/>
              <a:chOff x="2514600" y="3200400"/>
              <a:chExt cx="4356100" cy="2760749"/>
            </a:xfrm>
          </p:grpSpPr>
          <p:pic>
            <p:nvPicPr>
              <p:cNvPr id="16392" name="Picture 4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14600" y="3200400"/>
                <a:ext cx="4356100" cy="27607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6" name="Oval 5"/>
              <p:cNvSpPr/>
              <p:nvPr/>
            </p:nvSpPr>
            <p:spPr>
              <a:xfrm>
                <a:off x="4647879" y="4573032"/>
                <a:ext cx="152463" cy="150425"/>
              </a:xfrm>
              <a:prstGeom prst="ellipse">
                <a:avLst/>
              </a:prstGeom>
              <a:solidFill>
                <a:srgbClr val="FFFF00">
                  <a:alpha val="43000"/>
                </a:srgb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rgbClr val="FFFFFF"/>
                  </a:solidFill>
                  <a:ea typeface="ＭＳ Ｐゴシック" charset="-128"/>
                  <a:cs typeface="ＭＳ Ｐゴシック" charset="-128"/>
                </a:endParaRPr>
              </a:p>
            </p:txBody>
          </p:sp>
        </p:grpSp>
        <p:cxnSp>
          <p:nvCxnSpPr>
            <p:cNvPr id="9" name="Straight Arrow Connector 8"/>
            <p:cNvCxnSpPr/>
            <p:nvPr/>
          </p:nvCxnSpPr>
          <p:spPr>
            <a:xfrm>
              <a:off x="5867400" y="4724400"/>
              <a:ext cx="533400" cy="147638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390" name="TextBox 10"/>
            <p:cNvSpPr txBox="1">
              <a:spLocks noChangeArrowheads="1"/>
            </p:cNvSpPr>
            <p:nvPr/>
          </p:nvSpPr>
          <p:spPr bwMode="auto">
            <a:xfrm>
              <a:off x="6343650" y="4860925"/>
              <a:ext cx="831850" cy="6834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800" dirty="0">
                  <a:solidFill>
                    <a:schemeClr val="bg1"/>
                  </a:solidFill>
                  <a:latin typeface="Franklin Gothic Book"/>
                </a:rPr>
                <a:t>0.1 </a:t>
              </a:r>
              <a:r>
                <a:rPr lang="en-US" sz="1800" dirty="0" err="1">
                  <a:solidFill>
                    <a:schemeClr val="bg1"/>
                  </a:solidFill>
                  <a:latin typeface="Franklin Gothic Book"/>
                </a:rPr>
                <a:t>cfs</a:t>
              </a:r>
              <a:endParaRPr lang="en-US" sz="1800" dirty="0">
                <a:solidFill>
                  <a:schemeClr val="bg1"/>
                </a:solidFill>
                <a:latin typeface="Franklin Gothic Book"/>
              </a:endParaRPr>
            </a:p>
          </p:txBody>
        </p:sp>
        <p:sp>
          <p:nvSpPr>
            <p:cNvPr id="16391" name="TextBox 11"/>
            <p:cNvSpPr txBox="1">
              <a:spLocks noChangeArrowheads="1"/>
            </p:cNvSpPr>
            <p:nvPr/>
          </p:nvSpPr>
          <p:spPr bwMode="auto">
            <a:xfrm>
              <a:off x="5410201" y="5878513"/>
              <a:ext cx="831850" cy="68348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800" dirty="0">
                  <a:solidFill>
                    <a:schemeClr val="bg1"/>
                  </a:solidFill>
                  <a:latin typeface="Franklin Gothic Book"/>
                </a:rPr>
                <a:t>0.4 </a:t>
              </a:r>
              <a:r>
                <a:rPr lang="en-US" sz="1800" dirty="0" err="1">
                  <a:solidFill>
                    <a:schemeClr val="bg1"/>
                  </a:solidFill>
                  <a:latin typeface="Franklin Gothic Book"/>
                </a:rPr>
                <a:t>cfs</a:t>
              </a:r>
              <a:endParaRPr lang="en-US" sz="1800" dirty="0">
                <a:solidFill>
                  <a:schemeClr val="bg1"/>
                </a:solidFill>
                <a:latin typeface="Franklin Gothic Book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6772542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9332" y="5724"/>
            <a:ext cx="7773338" cy="1596177"/>
          </a:xfrm>
        </p:spPr>
        <p:txBody>
          <a:bodyPr/>
          <a:lstStyle/>
          <a:p>
            <a:r>
              <a:rPr lang="en-US" dirty="0"/>
              <a:t>Network modeling protocol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2335531" y="1601901"/>
            <a:ext cx="7520940" cy="3579849"/>
          </a:xfrm>
        </p:spPr>
        <p:txBody>
          <a:bodyPr>
            <a:noAutofit/>
          </a:bodyPr>
          <a:lstStyle/>
          <a:p>
            <a:pPr>
              <a:buFont typeface="Arial"/>
              <a:buChar char="•"/>
            </a:pPr>
            <a:r>
              <a:rPr lang="en-US" dirty="0"/>
              <a:t>Sketch the network</a:t>
            </a:r>
          </a:p>
          <a:p>
            <a:pPr lvl="2">
              <a:buFont typeface="Arial"/>
              <a:buChar char="•"/>
            </a:pPr>
            <a:r>
              <a:rPr lang="en-US" sz="1600" dirty="0"/>
              <a:t>Label the nodes, links, supply, and demands</a:t>
            </a:r>
          </a:p>
          <a:p>
            <a:pPr>
              <a:buFont typeface="Arial"/>
              <a:buChar char="•"/>
            </a:pPr>
            <a:r>
              <a:rPr lang="en-US" dirty="0"/>
              <a:t>Build the node-arc incidence equations</a:t>
            </a:r>
          </a:p>
          <a:p>
            <a:pPr lvl="2">
              <a:buFont typeface="Arial"/>
              <a:buChar char="•"/>
            </a:pPr>
            <a:r>
              <a:rPr lang="en-US" dirty="0"/>
              <a:t>Continuity at each node</a:t>
            </a:r>
          </a:p>
          <a:p>
            <a:pPr>
              <a:buFont typeface="Arial"/>
              <a:buChar char="•"/>
            </a:pPr>
            <a:r>
              <a:rPr lang="en-US" dirty="0"/>
              <a:t>Build the pipe head-loss equations</a:t>
            </a:r>
          </a:p>
          <a:p>
            <a:pPr lvl="2">
              <a:buFont typeface="Arial"/>
              <a:buChar char="•"/>
            </a:pPr>
            <a:r>
              <a:rPr lang="en-US" dirty="0"/>
              <a:t>Head at start node, minus head loss equals head at end node</a:t>
            </a:r>
          </a:p>
          <a:p>
            <a:pPr>
              <a:buFont typeface="Arial"/>
              <a:buChar char="•"/>
            </a:pPr>
            <a:r>
              <a:rPr lang="en-US" dirty="0"/>
              <a:t>Build and run a computation tool (spreadsheet)</a:t>
            </a:r>
          </a:p>
          <a:p>
            <a:pPr lvl="2">
              <a:buFont typeface="Arial"/>
              <a:buChar char="•"/>
            </a:pPr>
            <a:r>
              <a:rPr lang="en-US" dirty="0"/>
              <a:t>Make an initial guess of flow rates</a:t>
            </a:r>
          </a:p>
          <a:p>
            <a:pPr lvl="2">
              <a:buFont typeface="Arial"/>
              <a:buChar char="•"/>
            </a:pPr>
            <a:r>
              <a:rPr lang="en-US" dirty="0"/>
              <a:t>Execute </a:t>
            </a:r>
            <a:r>
              <a:rPr lang="en-US" sz="1600" dirty="0"/>
              <a:t>the computation tool, update guesses, continue until have flow balance and zero error term</a:t>
            </a:r>
          </a:p>
        </p:txBody>
      </p:sp>
    </p:spTree>
    <p:extLst>
      <p:ext uri="{BB962C8B-B14F-4D97-AF65-F5344CB8AC3E}">
        <p14:creationId xmlns:p14="http://schemas.microsoft.com/office/powerpoint/2010/main" val="3711816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ea typeface="ＭＳ Ｐゴシック" charset="0"/>
                <a:cs typeface="ＭＳ Ｐゴシック" charset="0"/>
              </a:rPr>
              <a:t>Branched System</a:t>
            </a:r>
          </a:p>
        </p:txBody>
      </p:sp>
      <p:sp>
        <p:nvSpPr>
          <p:cNvPr id="35843" name="Content Placeholder 2"/>
          <p:cNvSpPr>
            <a:spLocks noGrp="1"/>
          </p:cNvSpPr>
          <p:nvPr>
            <p:ph sz="quarter" idx="13"/>
          </p:nvPr>
        </p:nvSpPr>
        <p:spPr>
          <a:xfrm>
            <a:off x="1981201" y="1943987"/>
            <a:ext cx="8229600" cy="4525963"/>
          </a:xfrm>
        </p:spPr>
        <p:txBody>
          <a:bodyPr>
            <a:normAutofit/>
          </a:bodyPr>
          <a:lstStyle/>
          <a:p>
            <a:pPr eaLnBrk="1" hangingPunct="1">
              <a:buFont typeface="Arial"/>
              <a:buChar char="•"/>
            </a:pPr>
            <a:r>
              <a:rPr lang="en-US" sz="2800" dirty="0">
                <a:latin typeface="Franklin Gothic Book"/>
                <a:ea typeface="ＭＳ Ｐゴシック" charset="0"/>
                <a:cs typeface="ＭＳ Ｐゴシック" charset="0"/>
              </a:rPr>
              <a:t>Distribution networks are multi-path pipelines</a:t>
            </a:r>
          </a:p>
          <a:p>
            <a:pPr lvl="8">
              <a:buFont typeface="Arial"/>
              <a:buChar char="•"/>
            </a:pPr>
            <a:r>
              <a:rPr lang="en-US" sz="2800" dirty="0">
                <a:latin typeface="Franklin Gothic Book"/>
                <a:ea typeface="ＭＳ Ｐゴシック" charset="0"/>
                <a:cs typeface="ＭＳ Ｐゴシック" charset="0"/>
              </a:rPr>
              <a:t>One topological structure is branching</a:t>
            </a:r>
          </a:p>
          <a:p>
            <a:pPr lvl="8">
              <a:buFont typeface="Arial"/>
              <a:buChar char="•"/>
            </a:pPr>
            <a:r>
              <a:rPr lang="en-US" sz="2800" dirty="0">
                <a:latin typeface="Franklin Gothic Book"/>
                <a:ea typeface="ＭＳ Ｐゴシック" charset="0"/>
                <a:cs typeface="ＭＳ Ｐゴシック" charset="0"/>
              </a:rPr>
              <a:t>One node (continuity)</a:t>
            </a:r>
          </a:p>
          <a:p>
            <a:pPr lvl="8">
              <a:buFont typeface="Arial"/>
              <a:buChar char="•"/>
            </a:pPr>
            <a:r>
              <a:rPr lang="en-US" sz="2800" dirty="0">
                <a:latin typeface="Franklin Gothic Book"/>
                <a:ea typeface="ＭＳ Ｐゴシック" charset="0"/>
                <a:cs typeface="ＭＳ Ｐゴシック" charset="0"/>
              </a:rPr>
              <a:t>Three links (energy)</a:t>
            </a:r>
          </a:p>
          <a:p>
            <a:pPr lvl="8">
              <a:buFont typeface="Arial"/>
              <a:buChar char="•"/>
            </a:pPr>
            <a:r>
              <a:rPr lang="en-US" sz="2800" dirty="0">
                <a:latin typeface="Franklin Gothic Book"/>
                <a:ea typeface="ＭＳ Ｐゴシック" charset="0"/>
                <a:cs typeface="ＭＳ Ｐゴシック" charset="0"/>
              </a:rPr>
              <a:t>Four unknowns: V</a:t>
            </a:r>
            <a:r>
              <a:rPr lang="en-US" sz="2800" baseline="-25000" dirty="0">
                <a:latin typeface="Franklin Gothic Book"/>
                <a:ea typeface="ＭＳ Ｐゴシック" charset="0"/>
                <a:cs typeface="ＭＳ Ｐゴシック" charset="0"/>
              </a:rPr>
              <a:t>AD</a:t>
            </a:r>
            <a:r>
              <a:rPr lang="en-US" sz="2800" dirty="0">
                <a:latin typeface="Franklin Gothic Book"/>
                <a:ea typeface="ＭＳ Ｐゴシック" charset="0"/>
                <a:cs typeface="ＭＳ Ｐゴシック" charset="0"/>
              </a:rPr>
              <a:t>,V</a:t>
            </a:r>
            <a:r>
              <a:rPr lang="en-US" sz="2800" baseline="-25000" dirty="0">
                <a:latin typeface="Franklin Gothic Book"/>
                <a:ea typeface="ＭＳ Ｐゴシック" charset="0"/>
                <a:cs typeface="ＭＳ Ｐゴシック" charset="0"/>
              </a:rPr>
              <a:t>BD</a:t>
            </a:r>
            <a:r>
              <a:rPr lang="en-US" sz="2800" dirty="0">
                <a:latin typeface="Franklin Gothic Book"/>
                <a:ea typeface="ＭＳ Ｐゴシック" charset="0"/>
                <a:cs typeface="ＭＳ Ｐゴシック" charset="0"/>
              </a:rPr>
              <a:t>,V</a:t>
            </a:r>
            <a:r>
              <a:rPr lang="en-US" sz="2800" baseline="-25000" dirty="0">
                <a:latin typeface="Franklin Gothic Book"/>
                <a:ea typeface="ＭＳ Ｐゴシック" charset="0"/>
                <a:cs typeface="ＭＳ Ｐゴシック" charset="0"/>
              </a:rPr>
              <a:t>DC</a:t>
            </a:r>
            <a:r>
              <a:rPr lang="en-US" sz="2800" dirty="0">
                <a:latin typeface="Franklin Gothic Book"/>
                <a:ea typeface="ＭＳ Ｐゴシック" charset="0"/>
                <a:cs typeface="ＭＳ Ｐゴシック" charset="0"/>
              </a:rPr>
              <a:t>,H</a:t>
            </a:r>
            <a:r>
              <a:rPr lang="en-US" sz="2800" baseline="-25000" dirty="0">
                <a:latin typeface="Franklin Gothic Book"/>
                <a:ea typeface="ＭＳ Ｐゴシック" charset="0"/>
                <a:cs typeface="ＭＳ Ｐゴシック" charset="0"/>
              </a:rPr>
              <a:t>D</a:t>
            </a:r>
          </a:p>
        </p:txBody>
      </p:sp>
      <p:pic>
        <p:nvPicPr>
          <p:cNvPr id="35844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974" y="2488313"/>
            <a:ext cx="4772182" cy="4092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7864046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ea typeface="ＭＳ Ｐゴシック" charset="0"/>
                <a:cs typeface="ＭＳ Ｐゴシック" charset="0"/>
              </a:rPr>
              <a:t>Network modeling protocol</a:t>
            </a:r>
          </a:p>
        </p:txBody>
      </p:sp>
      <p:pic>
        <p:nvPicPr>
          <p:cNvPr id="17411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9608" y="1935041"/>
            <a:ext cx="6473952" cy="42465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7702443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Title 1"/>
          <p:cNvSpPr>
            <a:spLocks noGrp="1"/>
          </p:cNvSpPr>
          <p:nvPr>
            <p:ph type="title"/>
          </p:nvPr>
        </p:nvSpPr>
        <p:spPr>
          <a:xfrm>
            <a:off x="2191043" y="23334"/>
            <a:ext cx="7773338" cy="1596177"/>
          </a:xfrm>
        </p:spPr>
        <p:txBody>
          <a:bodyPr/>
          <a:lstStyle/>
          <a:p>
            <a:pPr eaLnBrk="1" hangingPunct="1"/>
            <a:r>
              <a:rPr lang="en-US" dirty="0">
                <a:ea typeface="ＭＳ Ｐゴシック" charset="0"/>
                <a:cs typeface="ＭＳ Ｐゴシック" charset="0"/>
              </a:rPr>
              <a:t>WHAT IF?</a:t>
            </a:r>
          </a:p>
        </p:txBody>
      </p:sp>
      <p:sp>
        <p:nvSpPr>
          <p:cNvPr id="26628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1962912" y="1396186"/>
            <a:ext cx="8229600" cy="2286000"/>
          </a:xfrm>
        </p:spPr>
        <p:txBody>
          <a:bodyPr>
            <a:normAutofit/>
          </a:bodyPr>
          <a:lstStyle/>
          <a:p>
            <a:pPr eaLnBrk="1" hangingPunct="1">
              <a:buFont typeface="Arial"/>
              <a:buChar char="•"/>
            </a:pPr>
            <a:r>
              <a:rPr lang="en-US" sz="2000" dirty="0">
                <a:latin typeface="Franklin Gothic Book"/>
                <a:ea typeface="ＭＳ Ｐゴシック" charset="0"/>
                <a:cs typeface="ＭＳ Ｐゴシック" charset="0"/>
              </a:rPr>
              <a:t>Once the tool is built, then “what-if” questions can be posed.  </a:t>
            </a:r>
          </a:p>
          <a:p>
            <a:pPr lvl="3"/>
            <a:r>
              <a:rPr lang="en-US" sz="2000" dirty="0">
                <a:latin typeface="Franklin Gothic Book"/>
                <a:ea typeface="ＭＳ Ｐゴシック" charset="0"/>
              </a:rPr>
              <a:t>What is the flow distribution if the demands are changed as shown?</a:t>
            </a:r>
          </a:p>
          <a:p>
            <a:pPr eaLnBrk="1" hangingPunct="1">
              <a:buFont typeface="Arial"/>
              <a:buChar char="•"/>
            </a:pPr>
            <a:endParaRPr lang="en-US" sz="2000" dirty="0">
              <a:latin typeface="Franklin Gothic Book"/>
              <a:ea typeface="ＭＳ Ｐゴシック" charset="0"/>
              <a:cs typeface="ＭＳ Ｐゴシック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3745992" y="2907793"/>
            <a:ext cx="5574222" cy="3725493"/>
            <a:chOff x="2971800" y="2895600"/>
            <a:chExt cx="5410200" cy="3733800"/>
          </a:xfrm>
        </p:grpSpPr>
        <p:grpSp>
          <p:nvGrpSpPr>
            <p:cNvPr id="26626" name="Group 6"/>
            <p:cNvGrpSpPr>
              <a:grpSpLocks/>
            </p:cNvGrpSpPr>
            <p:nvPr/>
          </p:nvGrpSpPr>
          <p:grpSpPr bwMode="auto">
            <a:xfrm>
              <a:off x="2971800" y="2895600"/>
              <a:ext cx="5410200" cy="3733800"/>
              <a:chOff x="2514600" y="3200400"/>
              <a:chExt cx="4356100" cy="2760749"/>
            </a:xfrm>
          </p:grpSpPr>
          <p:pic>
            <p:nvPicPr>
              <p:cNvPr id="26632" name="Picture 4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14600" y="3200400"/>
                <a:ext cx="4356100" cy="27607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6" name="Oval 5"/>
              <p:cNvSpPr/>
              <p:nvPr/>
            </p:nvSpPr>
            <p:spPr>
              <a:xfrm>
                <a:off x="4647913" y="4572558"/>
                <a:ext cx="152105" cy="151418"/>
              </a:xfrm>
              <a:prstGeom prst="ellipse">
                <a:avLst/>
              </a:prstGeom>
              <a:solidFill>
                <a:srgbClr val="FFFF00">
                  <a:alpha val="43000"/>
                </a:srgb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rgbClr val="FFFFFF"/>
                  </a:solidFill>
                  <a:ea typeface="ＭＳ Ｐゴシック" charset="-128"/>
                  <a:cs typeface="ＭＳ Ｐゴシック" charset="-128"/>
                </a:endParaRPr>
              </a:p>
            </p:txBody>
          </p:sp>
        </p:grpSp>
        <p:cxnSp>
          <p:nvCxnSpPr>
            <p:cNvPr id="9" name="Straight Arrow Connector 8"/>
            <p:cNvCxnSpPr/>
            <p:nvPr/>
          </p:nvCxnSpPr>
          <p:spPr>
            <a:xfrm>
              <a:off x="5810250" y="4883150"/>
              <a:ext cx="533400" cy="147638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630" name="TextBox 10"/>
            <p:cNvSpPr txBox="1">
              <a:spLocks noChangeArrowheads="1"/>
            </p:cNvSpPr>
            <p:nvPr/>
          </p:nvSpPr>
          <p:spPr bwMode="auto">
            <a:xfrm>
              <a:off x="6343650" y="4883150"/>
              <a:ext cx="845604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800" dirty="0">
                  <a:solidFill>
                    <a:srgbClr val="000000"/>
                  </a:solidFill>
                  <a:latin typeface="Franklin Gothic Book"/>
                </a:rPr>
                <a:t>0.1 </a:t>
              </a:r>
              <a:r>
                <a:rPr lang="en-US" sz="1800" dirty="0" err="1">
                  <a:solidFill>
                    <a:srgbClr val="000000"/>
                  </a:solidFill>
                  <a:latin typeface="Franklin Gothic Book"/>
                </a:rPr>
                <a:t>cfs</a:t>
              </a:r>
              <a:endParaRPr lang="en-US" sz="1800" dirty="0">
                <a:solidFill>
                  <a:srgbClr val="000000"/>
                </a:solidFill>
                <a:latin typeface="Franklin Gothic Book"/>
              </a:endParaRPr>
            </a:p>
          </p:txBody>
        </p:sp>
        <p:sp>
          <p:nvSpPr>
            <p:cNvPr id="26631" name="TextBox 11"/>
            <p:cNvSpPr txBox="1">
              <a:spLocks noChangeArrowheads="1"/>
            </p:cNvSpPr>
            <p:nvPr/>
          </p:nvSpPr>
          <p:spPr bwMode="auto">
            <a:xfrm>
              <a:off x="5842000" y="5867400"/>
              <a:ext cx="854621" cy="36933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800" dirty="0">
                  <a:solidFill>
                    <a:srgbClr val="000000"/>
                  </a:solidFill>
                  <a:latin typeface="Franklin Gothic Book"/>
                </a:rPr>
                <a:t>0.4 </a:t>
              </a:r>
              <a:r>
                <a:rPr lang="en-US" sz="1800" dirty="0" err="1">
                  <a:solidFill>
                    <a:srgbClr val="000000"/>
                  </a:solidFill>
                  <a:latin typeface="Franklin Gothic Book"/>
                </a:rPr>
                <a:t>cfs</a:t>
              </a:r>
              <a:endParaRPr lang="en-US" sz="1800" dirty="0">
                <a:solidFill>
                  <a:srgbClr val="000000"/>
                </a:solidFill>
                <a:latin typeface="Franklin Gothic Book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1937374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8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1524000" y="0"/>
            <a:ext cx="9144000" cy="2286000"/>
          </a:xfrm>
        </p:spPr>
        <p:txBody>
          <a:bodyPr>
            <a:normAutofit/>
          </a:bodyPr>
          <a:lstStyle/>
          <a:p>
            <a:pPr eaLnBrk="1" hangingPunct="1">
              <a:buFont typeface="Arial"/>
              <a:buChar char="•"/>
            </a:pPr>
            <a:r>
              <a:rPr lang="en-US" sz="1800" dirty="0">
                <a:latin typeface="Franklin Gothic Book"/>
                <a:ea typeface="ＭＳ Ｐゴシック" charset="0"/>
                <a:cs typeface="ＭＳ Ｐゴシック" charset="0"/>
              </a:rPr>
              <a:t>Once the tool is built, then “what-if” questions can be posed.  </a:t>
            </a:r>
          </a:p>
          <a:p>
            <a:pPr lvl="2"/>
            <a:r>
              <a:rPr lang="en-US" dirty="0">
                <a:latin typeface="Franklin Gothic Book"/>
                <a:ea typeface="ＭＳ Ｐゴシック" charset="0"/>
              </a:rPr>
              <a:t>As the network component count increases, the system of equations get big fast </a:t>
            </a:r>
            <a:r>
              <a:rPr lang="mr-IN" dirty="0">
                <a:latin typeface="Franklin Gothic Book"/>
                <a:ea typeface="ＭＳ Ｐゴシック" charset="0"/>
              </a:rPr>
              <a:t>–</a:t>
            </a:r>
            <a:r>
              <a:rPr lang="en-US" dirty="0">
                <a:latin typeface="Franklin Gothic Book"/>
                <a:ea typeface="ＭＳ Ｐゴシック" charset="0"/>
              </a:rPr>
              <a:t> </a:t>
            </a:r>
            <a:r>
              <a:rPr lang="en-US" sz="1400" dirty="0">
                <a:latin typeface="Franklin Gothic Book"/>
                <a:ea typeface="ＭＳ Ｐゴシック" charset="0"/>
              </a:rPr>
              <a:t>A really complex problem would be beyond the practical limits of spreadsheet computing (the spreadsheet could do it, it would be hard to construct and maintain)</a:t>
            </a:r>
          </a:p>
          <a:p>
            <a:pPr eaLnBrk="1" hangingPunct="1">
              <a:buFont typeface="Arial"/>
              <a:buChar char="•"/>
            </a:pPr>
            <a:endParaRPr lang="en-US" sz="1600" dirty="0">
              <a:latin typeface="Franklin Gothic Book"/>
              <a:ea typeface="ＭＳ Ｐゴシック" charset="0"/>
              <a:cs typeface="ＭＳ Ｐゴシック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5544" y="1351185"/>
            <a:ext cx="8915415" cy="541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11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ea typeface="ＭＳ Ｐゴシック" charset="0"/>
                <a:cs typeface="ＭＳ Ｐゴシック" charset="0"/>
              </a:rPr>
              <a:t>Branched System - analysis</a:t>
            </a:r>
          </a:p>
        </p:txBody>
      </p:sp>
      <p:pic>
        <p:nvPicPr>
          <p:cNvPr id="37891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5250" y="2025946"/>
            <a:ext cx="4693351" cy="40253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892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2599" y="2432048"/>
            <a:ext cx="3441700" cy="273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893" name="TextBox 6"/>
          <p:cNvSpPr txBox="1">
            <a:spLocks noChangeArrowheads="1"/>
          </p:cNvSpPr>
          <p:nvPr/>
        </p:nvSpPr>
        <p:spPr bwMode="auto">
          <a:xfrm>
            <a:off x="7706961" y="1974904"/>
            <a:ext cx="239200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>
                <a:latin typeface="Franklin Gothic Book"/>
              </a:rPr>
              <a:t>Head loss in each pipe</a:t>
            </a:r>
          </a:p>
        </p:txBody>
      </p:sp>
      <p:sp>
        <p:nvSpPr>
          <p:cNvPr id="8" name="Rectangle 7"/>
          <p:cNvSpPr/>
          <p:nvPr/>
        </p:nvSpPr>
        <p:spPr>
          <a:xfrm>
            <a:off x="10046043" y="2432048"/>
            <a:ext cx="495856" cy="440350"/>
          </a:xfrm>
          <a:prstGeom prst="rect">
            <a:avLst/>
          </a:prstGeom>
          <a:solidFill>
            <a:srgbClr val="FF0000">
              <a:alpha val="10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0046043" y="3422648"/>
            <a:ext cx="495856" cy="432660"/>
          </a:xfrm>
          <a:prstGeom prst="rect">
            <a:avLst/>
          </a:prstGeom>
          <a:solidFill>
            <a:srgbClr val="FF0000">
              <a:alpha val="10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0046043" y="4337048"/>
            <a:ext cx="495856" cy="383233"/>
          </a:xfrm>
          <a:prstGeom prst="rect">
            <a:avLst/>
          </a:prstGeom>
          <a:solidFill>
            <a:srgbClr val="FF0000">
              <a:alpha val="10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8081275" y="2517774"/>
            <a:ext cx="860425" cy="752475"/>
          </a:xfrm>
          <a:prstGeom prst="roundRect">
            <a:avLst/>
          </a:prstGeom>
          <a:solidFill>
            <a:srgbClr val="008000">
              <a:alpha val="10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7951099" y="3575048"/>
            <a:ext cx="990600" cy="685800"/>
          </a:xfrm>
          <a:prstGeom prst="roundRect">
            <a:avLst/>
          </a:prstGeom>
          <a:solidFill>
            <a:srgbClr val="008000">
              <a:alpha val="10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7493899" y="4489448"/>
            <a:ext cx="914400" cy="596900"/>
          </a:xfrm>
          <a:prstGeom prst="roundRect">
            <a:avLst/>
          </a:prstGeom>
          <a:solidFill>
            <a:srgbClr val="008000">
              <a:alpha val="10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="" xmlns:a16="http://schemas.microsoft.com/office/drawing/2014/main" id="{9F3D01C0-19AD-F14D-A1F3-F9EE4F68CB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1396" y="5497508"/>
            <a:ext cx="3395037" cy="7337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AD269690-5ABF-434F-B7A1-FE4C3A2E1A6D}"/>
              </a:ext>
            </a:extLst>
          </p:cNvPr>
          <p:cNvSpPr/>
          <p:nvPr/>
        </p:nvSpPr>
        <p:spPr>
          <a:xfrm>
            <a:off x="10013454" y="5674826"/>
            <a:ext cx="495856" cy="440350"/>
          </a:xfrm>
          <a:prstGeom prst="rect">
            <a:avLst/>
          </a:prstGeom>
          <a:solidFill>
            <a:srgbClr val="FF0000">
              <a:alpha val="10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="" xmlns:a16="http://schemas.microsoft.com/office/drawing/2014/main" id="{C73F4E8F-C574-2944-A980-0703F121875E}"/>
              </a:ext>
            </a:extLst>
          </p:cNvPr>
          <p:cNvSpPr/>
          <p:nvPr/>
        </p:nvSpPr>
        <p:spPr>
          <a:xfrm>
            <a:off x="8881933" y="5686922"/>
            <a:ext cx="495856" cy="440350"/>
          </a:xfrm>
          <a:prstGeom prst="rect">
            <a:avLst/>
          </a:prstGeom>
          <a:solidFill>
            <a:srgbClr val="FF0000">
              <a:alpha val="10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="" xmlns:a16="http://schemas.microsoft.com/office/drawing/2014/main" id="{BD9A01CF-96B5-3540-B121-706D510807E1}"/>
              </a:ext>
            </a:extLst>
          </p:cNvPr>
          <p:cNvSpPr/>
          <p:nvPr/>
        </p:nvSpPr>
        <p:spPr>
          <a:xfrm>
            <a:off x="7816466" y="5704765"/>
            <a:ext cx="495856" cy="440350"/>
          </a:xfrm>
          <a:prstGeom prst="rect">
            <a:avLst/>
          </a:prstGeom>
          <a:solidFill>
            <a:srgbClr val="FF0000">
              <a:alpha val="10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1" name="TextBox 6">
            <a:extLst>
              <a:ext uri="{FF2B5EF4-FFF2-40B4-BE49-F238E27FC236}">
                <a16:creationId xmlns="" xmlns:a16="http://schemas.microsoft.com/office/drawing/2014/main" id="{26D81792-40BC-9F49-903D-E4FB603F61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09064" y="5138014"/>
            <a:ext cx="232877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>
                <a:latin typeface="Franklin Gothic Book"/>
              </a:rPr>
              <a:t>Continuity at the node</a:t>
            </a:r>
          </a:p>
        </p:txBody>
      </p:sp>
    </p:spTree>
    <p:extLst>
      <p:ext uri="{BB962C8B-B14F-4D97-AF65-F5344CB8AC3E}">
        <p14:creationId xmlns:p14="http://schemas.microsoft.com/office/powerpoint/2010/main" val="33054833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ea typeface="ＭＳ Ｐゴシック" charset="0"/>
                <a:cs typeface="ＭＳ Ｐゴシック" charset="0"/>
              </a:rPr>
              <a:t>Branched System</a:t>
            </a:r>
          </a:p>
        </p:txBody>
      </p:sp>
      <p:sp>
        <p:nvSpPr>
          <p:cNvPr id="39939" name="Content Placeholder 2"/>
          <p:cNvSpPr>
            <a:spLocks noGrp="1"/>
          </p:cNvSpPr>
          <p:nvPr>
            <p:ph sz="quarter" idx="13"/>
          </p:nvPr>
        </p:nvSpPr>
        <p:spPr>
          <a:xfrm>
            <a:off x="2059482" y="1912278"/>
            <a:ext cx="6055818" cy="4931151"/>
          </a:xfrm>
        </p:spPr>
        <p:txBody>
          <a:bodyPr>
            <a:normAutofit/>
          </a:bodyPr>
          <a:lstStyle/>
          <a:p>
            <a:pPr eaLnBrk="1" hangingPunct="1">
              <a:buFont typeface="Arial"/>
              <a:buChar char="•"/>
            </a:pPr>
            <a:r>
              <a:rPr lang="en-US" sz="2800" dirty="0">
                <a:latin typeface="Franklin Gothic Book"/>
                <a:ea typeface="ＭＳ Ｐゴシック" charset="0"/>
                <a:cs typeface="ＭＳ Ｐゴシック" charset="0"/>
              </a:rPr>
              <a:t>4 Equations, 4 unknowns</a:t>
            </a:r>
          </a:p>
          <a:p>
            <a:pPr eaLnBrk="1" hangingPunct="1">
              <a:buFont typeface="Arial"/>
              <a:buChar char="•"/>
            </a:pPr>
            <a:r>
              <a:rPr lang="en-US" sz="2800" dirty="0">
                <a:latin typeface="Franklin Gothic Book"/>
                <a:ea typeface="ＭＳ Ｐゴシック" charset="0"/>
                <a:cs typeface="ＭＳ Ｐゴシック" charset="0"/>
              </a:rPr>
              <a:t>Non-linear so solve by</a:t>
            </a:r>
          </a:p>
          <a:p>
            <a:pPr lvl="2"/>
            <a:r>
              <a:rPr lang="en-US" sz="2600" dirty="0">
                <a:latin typeface="Franklin Gothic Book"/>
                <a:ea typeface="ＭＳ Ｐゴシック" charset="0"/>
              </a:rPr>
              <a:t>Newton-</a:t>
            </a:r>
            <a:r>
              <a:rPr lang="en-US" sz="2600" dirty="0" err="1">
                <a:latin typeface="Franklin Gothic Book"/>
                <a:ea typeface="ＭＳ Ｐゴシック" charset="0"/>
              </a:rPr>
              <a:t>Raphson</a:t>
            </a:r>
            <a:endParaRPr lang="en-US" sz="2600" dirty="0">
              <a:latin typeface="Franklin Gothic Book"/>
              <a:ea typeface="ＭＳ Ｐゴシック" charset="0"/>
            </a:endParaRPr>
          </a:p>
          <a:p>
            <a:pPr lvl="2"/>
            <a:r>
              <a:rPr lang="en-US" sz="2600" dirty="0">
                <a:latin typeface="Franklin Gothic Book"/>
                <a:ea typeface="ＭＳ Ｐゴシック" charset="0"/>
              </a:rPr>
              <a:t>Quasi-Linearization</a:t>
            </a:r>
          </a:p>
          <a:p>
            <a:pPr eaLnBrk="1" hangingPunct="1">
              <a:buFont typeface="Arial"/>
              <a:buChar char="•"/>
            </a:pPr>
            <a:r>
              <a:rPr lang="en-US" sz="2800" dirty="0">
                <a:latin typeface="Franklin Gothic Book"/>
                <a:ea typeface="ＭＳ Ｐゴシック" charset="0"/>
                <a:cs typeface="ＭＳ Ｐゴシック" charset="0"/>
              </a:rPr>
              <a:t>Quadratic in unknown, </a:t>
            </a:r>
            <a:br>
              <a:rPr lang="en-US" sz="2800" dirty="0">
                <a:latin typeface="Franklin Gothic Book"/>
                <a:ea typeface="ＭＳ Ｐゴシック" charset="0"/>
                <a:cs typeface="ＭＳ Ｐゴシック" charset="0"/>
              </a:rPr>
            </a:br>
            <a:r>
              <a:rPr lang="en-US" sz="2800" dirty="0">
                <a:latin typeface="Franklin Gothic Book"/>
                <a:ea typeface="ＭＳ Ｐゴシック" charset="0"/>
                <a:cs typeface="ＭＳ Ｐゴシック" charset="0"/>
              </a:rPr>
              <a:t>so usually can find </a:t>
            </a:r>
            <a:br>
              <a:rPr lang="en-US" sz="2800" dirty="0">
                <a:latin typeface="Franklin Gothic Book"/>
                <a:ea typeface="ＭＳ Ｐゴシック" charset="0"/>
                <a:cs typeface="ＭＳ Ｐゴシック" charset="0"/>
              </a:rPr>
            </a:br>
            <a:r>
              <a:rPr lang="en-US" sz="2800" dirty="0">
                <a:latin typeface="Franklin Gothic Book"/>
                <a:ea typeface="ＭＳ Ｐゴシック" charset="0"/>
                <a:cs typeface="ＭＳ Ｐゴシック" charset="0"/>
              </a:rPr>
              <a:t>solution  in just a few iterations 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7312817" y="1912278"/>
            <a:ext cx="3467100" cy="3374065"/>
            <a:chOff x="5372100" y="2441654"/>
            <a:chExt cx="3467100" cy="3374065"/>
          </a:xfrm>
        </p:grpSpPr>
        <p:pic>
          <p:nvPicPr>
            <p:cNvPr id="39940" name="Picture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10200" y="2441654"/>
              <a:ext cx="3390900" cy="2689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9941" name="Picture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72100" y="5045154"/>
              <a:ext cx="3467100" cy="749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Rounded Rectangle 5"/>
            <p:cNvSpPr/>
            <p:nvPr/>
          </p:nvSpPr>
          <p:spPr>
            <a:xfrm>
              <a:off x="6172200" y="2517854"/>
              <a:ext cx="838200" cy="609600"/>
            </a:xfrm>
            <a:prstGeom prst="roundRect">
              <a:avLst/>
            </a:prstGeom>
            <a:solidFill>
              <a:srgbClr val="660066">
                <a:alpha val="10000"/>
              </a:srgb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8153400" y="4346654"/>
              <a:ext cx="457200" cy="381000"/>
            </a:xfrm>
            <a:prstGeom prst="roundRect">
              <a:avLst/>
            </a:prstGeom>
            <a:solidFill>
              <a:srgbClr val="FFFF00">
                <a:alpha val="10000"/>
              </a:srgb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8153400" y="3432254"/>
              <a:ext cx="457200" cy="381000"/>
            </a:xfrm>
            <a:prstGeom prst="roundRect">
              <a:avLst/>
            </a:prstGeom>
            <a:solidFill>
              <a:srgbClr val="FF0000">
                <a:alpha val="10000"/>
              </a:srgb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8153400" y="2517854"/>
              <a:ext cx="457200" cy="381000"/>
            </a:xfrm>
            <a:prstGeom prst="roundRect">
              <a:avLst/>
            </a:prstGeom>
            <a:solidFill>
              <a:srgbClr val="008000">
                <a:alpha val="10000"/>
              </a:srgb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5638800" y="4435554"/>
              <a:ext cx="838200" cy="609600"/>
            </a:xfrm>
            <a:prstGeom prst="roundRect">
              <a:avLst/>
            </a:prstGeom>
            <a:solidFill>
              <a:srgbClr val="660066">
                <a:alpha val="10000"/>
              </a:srgb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6172200" y="3508454"/>
              <a:ext cx="838200" cy="609600"/>
            </a:xfrm>
            <a:prstGeom prst="roundRect">
              <a:avLst/>
            </a:prstGeom>
            <a:solidFill>
              <a:srgbClr val="660066">
                <a:alpha val="10000"/>
              </a:srgb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8305800" y="5337254"/>
              <a:ext cx="457200" cy="381000"/>
            </a:xfrm>
            <a:prstGeom prst="roundRect">
              <a:avLst/>
            </a:prstGeom>
            <a:solidFill>
              <a:srgbClr val="FFFF00">
                <a:alpha val="10000"/>
              </a:srgb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7086600" y="5337254"/>
              <a:ext cx="457200" cy="381000"/>
            </a:xfrm>
            <a:prstGeom prst="roundRect">
              <a:avLst/>
            </a:prstGeom>
            <a:solidFill>
              <a:srgbClr val="FF0000">
                <a:alpha val="10000"/>
              </a:srgb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6019800" y="5337254"/>
              <a:ext cx="457200" cy="381000"/>
            </a:xfrm>
            <a:prstGeom prst="roundRect">
              <a:avLst/>
            </a:prstGeom>
            <a:solidFill>
              <a:srgbClr val="008000">
                <a:alpha val="10000"/>
              </a:srgb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pic>
          <p:nvPicPr>
            <p:cNvPr id="15" name="Picture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10200" y="2462919"/>
              <a:ext cx="3390900" cy="2689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" name="Picture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72100" y="5066419"/>
              <a:ext cx="3467100" cy="749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" name="Rounded Rectangle 16"/>
            <p:cNvSpPr/>
            <p:nvPr/>
          </p:nvSpPr>
          <p:spPr>
            <a:xfrm>
              <a:off x="6172200" y="2539119"/>
              <a:ext cx="838200" cy="609600"/>
            </a:xfrm>
            <a:prstGeom prst="roundRect">
              <a:avLst/>
            </a:prstGeom>
            <a:solidFill>
              <a:srgbClr val="660066">
                <a:alpha val="10000"/>
              </a:srgb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8153400" y="4367919"/>
              <a:ext cx="457200" cy="381000"/>
            </a:xfrm>
            <a:prstGeom prst="roundRect">
              <a:avLst/>
            </a:prstGeom>
            <a:solidFill>
              <a:srgbClr val="FFFF00">
                <a:alpha val="10000"/>
              </a:srgb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8153400" y="3453519"/>
              <a:ext cx="457200" cy="381000"/>
            </a:xfrm>
            <a:prstGeom prst="roundRect">
              <a:avLst/>
            </a:prstGeom>
            <a:solidFill>
              <a:srgbClr val="FF0000">
                <a:alpha val="10000"/>
              </a:srgb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0" name="Rounded Rectangle 19"/>
            <p:cNvSpPr/>
            <p:nvPr/>
          </p:nvSpPr>
          <p:spPr>
            <a:xfrm>
              <a:off x="8153400" y="2539119"/>
              <a:ext cx="457200" cy="381000"/>
            </a:xfrm>
            <a:prstGeom prst="roundRect">
              <a:avLst/>
            </a:prstGeom>
            <a:solidFill>
              <a:srgbClr val="008000">
                <a:alpha val="10000"/>
              </a:srgb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1" name="Rounded Rectangle 20"/>
            <p:cNvSpPr/>
            <p:nvPr/>
          </p:nvSpPr>
          <p:spPr>
            <a:xfrm>
              <a:off x="5638800" y="4456819"/>
              <a:ext cx="838200" cy="609600"/>
            </a:xfrm>
            <a:prstGeom prst="roundRect">
              <a:avLst/>
            </a:prstGeom>
            <a:solidFill>
              <a:srgbClr val="660066">
                <a:alpha val="10000"/>
              </a:srgb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2" name="Rounded Rectangle 21"/>
            <p:cNvSpPr/>
            <p:nvPr/>
          </p:nvSpPr>
          <p:spPr>
            <a:xfrm>
              <a:off x="6172200" y="3529719"/>
              <a:ext cx="838200" cy="609600"/>
            </a:xfrm>
            <a:prstGeom prst="roundRect">
              <a:avLst/>
            </a:prstGeom>
            <a:solidFill>
              <a:srgbClr val="660066">
                <a:alpha val="10000"/>
              </a:srgb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3" name="Rounded Rectangle 22"/>
            <p:cNvSpPr/>
            <p:nvPr/>
          </p:nvSpPr>
          <p:spPr>
            <a:xfrm>
              <a:off x="8305800" y="5358519"/>
              <a:ext cx="457200" cy="381000"/>
            </a:xfrm>
            <a:prstGeom prst="roundRect">
              <a:avLst/>
            </a:prstGeom>
            <a:solidFill>
              <a:srgbClr val="FFFF00">
                <a:alpha val="10000"/>
              </a:srgb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4" name="Rounded Rectangle 23"/>
            <p:cNvSpPr/>
            <p:nvPr/>
          </p:nvSpPr>
          <p:spPr>
            <a:xfrm>
              <a:off x="7086600" y="5358519"/>
              <a:ext cx="457200" cy="381000"/>
            </a:xfrm>
            <a:prstGeom prst="roundRect">
              <a:avLst/>
            </a:prstGeom>
            <a:solidFill>
              <a:srgbClr val="FF0000">
                <a:alpha val="10000"/>
              </a:srgb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5" name="Rounded Rectangle 24"/>
            <p:cNvSpPr/>
            <p:nvPr/>
          </p:nvSpPr>
          <p:spPr>
            <a:xfrm>
              <a:off x="6019800" y="5358519"/>
              <a:ext cx="457200" cy="381000"/>
            </a:xfrm>
            <a:prstGeom prst="roundRect">
              <a:avLst/>
            </a:prstGeom>
            <a:solidFill>
              <a:srgbClr val="008000">
                <a:alpha val="10000"/>
              </a:srgb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387812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3299637" y="3117505"/>
            <a:ext cx="5709684" cy="3602273"/>
            <a:chOff x="2057400" y="2862263"/>
            <a:chExt cx="4737100" cy="2959100"/>
          </a:xfrm>
        </p:grpSpPr>
        <p:pic>
          <p:nvPicPr>
            <p:cNvPr id="40964" name="Picture 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57400" y="2862263"/>
              <a:ext cx="4737100" cy="2959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" name="Freeform 12"/>
            <p:cNvSpPr/>
            <p:nvPr/>
          </p:nvSpPr>
          <p:spPr>
            <a:xfrm>
              <a:off x="3695700" y="4054475"/>
              <a:ext cx="1812925" cy="990600"/>
            </a:xfrm>
            <a:custGeom>
              <a:avLst/>
              <a:gdLst>
                <a:gd name="connsiteX0" fmla="*/ 0 w 1813034"/>
                <a:gd name="connsiteY0" fmla="*/ 989725 h 989725"/>
                <a:gd name="connsiteX1" fmla="*/ 8759 w 1813034"/>
                <a:gd name="connsiteY1" fmla="*/ 8759 h 989725"/>
                <a:gd name="connsiteX2" fmla="*/ 1813034 w 1813034"/>
                <a:gd name="connsiteY2" fmla="*/ 0 h 989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13034" h="989725">
                  <a:moveTo>
                    <a:pt x="0" y="989725"/>
                  </a:moveTo>
                  <a:cubicBezTo>
                    <a:pt x="2920" y="662736"/>
                    <a:pt x="8759" y="8759"/>
                    <a:pt x="8759" y="8759"/>
                  </a:cubicBezTo>
                  <a:lnTo>
                    <a:pt x="1813034" y="0"/>
                  </a:lnTo>
                </a:path>
              </a:pathLst>
            </a:custGeom>
            <a:ln w="730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3581400" y="4953000"/>
              <a:ext cx="228600" cy="198438"/>
            </a:xfrm>
            <a:prstGeom prst="ellipse">
              <a:avLst/>
            </a:prstGeom>
            <a:solidFill>
              <a:srgbClr val="0000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5410200" y="3962400"/>
              <a:ext cx="228600" cy="198438"/>
            </a:xfrm>
            <a:prstGeom prst="ellipse">
              <a:avLst/>
            </a:prstGeom>
            <a:solidFill>
              <a:srgbClr val="0000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5" name="Freeform 14"/>
            <p:cNvSpPr/>
            <p:nvPr/>
          </p:nvSpPr>
          <p:spPr>
            <a:xfrm>
              <a:off x="3800475" y="4160838"/>
              <a:ext cx="1708150" cy="892175"/>
            </a:xfrm>
            <a:custGeom>
              <a:avLst/>
              <a:gdLst>
                <a:gd name="connsiteX0" fmla="*/ 0 w 1707931"/>
                <a:gd name="connsiteY0" fmla="*/ 893379 h 893379"/>
                <a:gd name="connsiteX1" fmla="*/ 1707931 w 1707931"/>
                <a:gd name="connsiteY1" fmla="*/ 893379 h 893379"/>
                <a:gd name="connsiteX2" fmla="*/ 1707931 w 1707931"/>
                <a:gd name="connsiteY2" fmla="*/ 0 h 893379"/>
                <a:gd name="connsiteX3" fmla="*/ 1707931 w 1707931"/>
                <a:gd name="connsiteY3" fmla="*/ 0 h 893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07931" h="893379">
                  <a:moveTo>
                    <a:pt x="0" y="893379"/>
                  </a:moveTo>
                  <a:lnTo>
                    <a:pt x="1707931" y="893379"/>
                  </a:lnTo>
                  <a:lnTo>
                    <a:pt x="1707931" y="0"/>
                  </a:lnTo>
                  <a:lnTo>
                    <a:pt x="1707931" y="0"/>
                  </a:lnTo>
                </a:path>
              </a:pathLst>
            </a:custGeom>
            <a:ln w="1524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>
              <a:off x="3048000" y="5053013"/>
              <a:ext cx="533400" cy="1587"/>
            </a:xfrm>
            <a:prstGeom prst="straightConnector1">
              <a:avLst/>
            </a:prstGeom>
            <a:ln w="44450"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 rot="5400000" flipH="1" flipV="1">
              <a:off x="5242719" y="3544094"/>
              <a:ext cx="533400" cy="1588"/>
            </a:xfrm>
            <a:prstGeom prst="straightConnector1">
              <a:avLst/>
            </a:prstGeom>
            <a:ln w="44450"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9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ea typeface="ＭＳ Ｐゴシック" charset="0"/>
                <a:cs typeface="ＭＳ Ｐゴシック" charset="0"/>
              </a:rPr>
              <a:t>Looped System</a:t>
            </a:r>
          </a:p>
        </p:txBody>
      </p:sp>
      <p:sp>
        <p:nvSpPr>
          <p:cNvPr id="40963" name="Content Placeholder 2"/>
          <p:cNvSpPr>
            <a:spLocks noGrp="1"/>
          </p:cNvSpPr>
          <p:nvPr>
            <p:ph sz="quarter" idx="13"/>
          </p:nvPr>
        </p:nvSpPr>
        <p:spPr>
          <a:xfrm>
            <a:off x="1981201" y="1877390"/>
            <a:ext cx="8229600" cy="1359556"/>
          </a:xfrm>
        </p:spPr>
        <p:txBody>
          <a:bodyPr>
            <a:normAutofit/>
          </a:bodyPr>
          <a:lstStyle/>
          <a:p>
            <a:pPr eaLnBrk="1" hangingPunct="1">
              <a:buFont typeface="Arial"/>
              <a:buChar char="•"/>
            </a:pPr>
            <a:r>
              <a:rPr lang="en-US" sz="3200" dirty="0">
                <a:latin typeface="Franklin Gothic Book"/>
                <a:ea typeface="ＭＳ Ｐゴシック" charset="0"/>
                <a:cs typeface="ＭＳ Ｐゴシック" charset="0"/>
              </a:rPr>
              <a:t>Looped system is where one or more pipes rejoin at a different node.</a:t>
            </a:r>
          </a:p>
          <a:p>
            <a:pPr eaLnBrk="1" hangingPunct="1">
              <a:buFont typeface="Arial"/>
              <a:buChar char="•"/>
            </a:pPr>
            <a:endParaRPr lang="en-US" sz="3200" dirty="0">
              <a:latin typeface="Franklin Gothic Book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83861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ea typeface="ＭＳ Ｐゴシック" charset="0"/>
                <a:cs typeface="ＭＳ Ｐゴシック" charset="0"/>
              </a:rPr>
              <a:t>Looped System</a:t>
            </a:r>
          </a:p>
        </p:txBody>
      </p:sp>
      <p:sp>
        <p:nvSpPr>
          <p:cNvPr id="41987" name="Content Placeholder 2"/>
          <p:cNvSpPr>
            <a:spLocks noGrp="1"/>
          </p:cNvSpPr>
          <p:nvPr>
            <p:ph sz="quarter" idx="13"/>
          </p:nvPr>
        </p:nvSpPr>
        <p:spPr>
          <a:xfrm>
            <a:off x="1853184" y="2030836"/>
            <a:ext cx="8229600" cy="4525963"/>
          </a:xfrm>
        </p:spPr>
        <p:txBody>
          <a:bodyPr>
            <a:normAutofit/>
          </a:bodyPr>
          <a:lstStyle/>
          <a:p>
            <a:pPr eaLnBrk="1" hangingPunct="1">
              <a:buFont typeface="Arial"/>
              <a:buChar char="•"/>
            </a:pPr>
            <a:r>
              <a:rPr lang="en-US" sz="3200" dirty="0">
                <a:latin typeface="Franklin Gothic Book"/>
                <a:ea typeface="ＭＳ Ｐゴシック" charset="0"/>
                <a:cs typeface="ＭＳ Ｐゴシック" charset="0"/>
              </a:rPr>
              <a:t>Nodes:</a:t>
            </a:r>
          </a:p>
          <a:p>
            <a:pPr lvl="3"/>
            <a:r>
              <a:rPr lang="en-US" sz="3200" dirty="0">
                <a:latin typeface="Franklin Gothic Book"/>
                <a:ea typeface="ＭＳ Ｐゴシック" charset="0"/>
              </a:rPr>
              <a:t>Inflow = Outflow</a:t>
            </a:r>
          </a:p>
          <a:p>
            <a:pPr lvl="3"/>
            <a:r>
              <a:rPr lang="en-US" sz="3200" dirty="0">
                <a:latin typeface="Franklin Gothic Book"/>
                <a:ea typeface="ＭＳ Ｐゴシック" charset="0"/>
              </a:rPr>
              <a:t>Energy Unique</a:t>
            </a:r>
          </a:p>
          <a:p>
            <a:pPr eaLnBrk="1" hangingPunct="1">
              <a:buFont typeface="Arial"/>
              <a:buChar char="•"/>
            </a:pPr>
            <a:r>
              <a:rPr lang="en-US" sz="3200" dirty="0">
                <a:latin typeface="Franklin Gothic Book"/>
                <a:ea typeface="ＭＳ Ｐゴシック" charset="0"/>
                <a:cs typeface="ＭＳ Ｐゴシック" charset="0"/>
              </a:rPr>
              <a:t>Links</a:t>
            </a:r>
          </a:p>
          <a:p>
            <a:pPr lvl="3"/>
            <a:r>
              <a:rPr lang="en-US" sz="3200" dirty="0">
                <a:latin typeface="Franklin Gothic Book"/>
                <a:ea typeface="ＭＳ Ｐゴシック" charset="0"/>
              </a:rPr>
              <a:t>Head loss along pipe</a:t>
            </a:r>
          </a:p>
          <a:p>
            <a:pPr lvl="3"/>
            <a:r>
              <a:rPr lang="en-US" sz="3200" dirty="0">
                <a:latin typeface="Franklin Gothic Book"/>
                <a:ea typeface="ＭＳ Ｐゴシック" charset="0"/>
              </a:rPr>
              <a:t>Head loss in any loop is zero</a:t>
            </a:r>
          </a:p>
          <a:p>
            <a:pPr eaLnBrk="1" hangingPunct="1">
              <a:buFont typeface="Arial"/>
              <a:buChar char="•"/>
            </a:pPr>
            <a:endParaRPr lang="en-US" sz="3200" dirty="0">
              <a:latin typeface="Franklin Gothic Book"/>
              <a:ea typeface="ＭＳ Ｐゴシック" charset="0"/>
              <a:cs typeface="ＭＳ Ｐゴシック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6250724" y="1702232"/>
            <a:ext cx="4142488" cy="2889784"/>
            <a:chOff x="5562600" y="1708150"/>
            <a:chExt cx="2590800" cy="1873250"/>
          </a:xfrm>
        </p:grpSpPr>
        <p:sp>
          <p:nvSpPr>
            <p:cNvPr id="13" name="Freeform 12"/>
            <p:cNvSpPr/>
            <p:nvPr/>
          </p:nvSpPr>
          <p:spPr>
            <a:xfrm>
              <a:off x="6210300" y="2484438"/>
              <a:ext cx="1812925" cy="990600"/>
            </a:xfrm>
            <a:custGeom>
              <a:avLst/>
              <a:gdLst>
                <a:gd name="connsiteX0" fmla="*/ 0 w 1813034"/>
                <a:gd name="connsiteY0" fmla="*/ 989725 h 989725"/>
                <a:gd name="connsiteX1" fmla="*/ 8759 w 1813034"/>
                <a:gd name="connsiteY1" fmla="*/ 8759 h 989725"/>
                <a:gd name="connsiteX2" fmla="*/ 1813034 w 1813034"/>
                <a:gd name="connsiteY2" fmla="*/ 0 h 989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13034" h="989725">
                  <a:moveTo>
                    <a:pt x="0" y="989725"/>
                  </a:moveTo>
                  <a:cubicBezTo>
                    <a:pt x="2920" y="662736"/>
                    <a:pt x="8759" y="8759"/>
                    <a:pt x="8759" y="8759"/>
                  </a:cubicBezTo>
                  <a:lnTo>
                    <a:pt x="1813034" y="0"/>
                  </a:lnTo>
                </a:path>
              </a:pathLst>
            </a:custGeom>
            <a:ln w="730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6096000" y="3382963"/>
              <a:ext cx="228600" cy="198437"/>
            </a:xfrm>
            <a:prstGeom prst="ellipse">
              <a:avLst/>
            </a:prstGeom>
            <a:solidFill>
              <a:srgbClr val="0000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7924800" y="2392363"/>
              <a:ext cx="228600" cy="198437"/>
            </a:xfrm>
            <a:prstGeom prst="ellipse">
              <a:avLst/>
            </a:prstGeom>
            <a:solidFill>
              <a:srgbClr val="0000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5" name="Freeform 14"/>
            <p:cNvSpPr/>
            <p:nvPr/>
          </p:nvSpPr>
          <p:spPr>
            <a:xfrm>
              <a:off x="6315075" y="2590800"/>
              <a:ext cx="1708150" cy="892175"/>
            </a:xfrm>
            <a:custGeom>
              <a:avLst/>
              <a:gdLst>
                <a:gd name="connsiteX0" fmla="*/ 0 w 1707931"/>
                <a:gd name="connsiteY0" fmla="*/ 893379 h 893379"/>
                <a:gd name="connsiteX1" fmla="*/ 1707931 w 1707931"/>
                <a:gd name="connsiteY1" fmla="*/ 893379 h 893379"/>
                <a:gd name="connsiteX2" fmla="*/ 1707931 w 1707931"/>
                <a:gd name="connsiteY2" fmla="*/ 0 h 893379"/>
                <a:gd name="connsiteX3" fmla="*/ 1707931 w 1707931"/>
                <a:gd name="connsiteY3" fmla="*/ 0 h 893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07931" h="893379">
                  <a:moveTo>
                    <a:pt x="0" y="893379"/>
                  </a:moveTo>
                  <a:lnTo>
                    <a:pt x="1707931" y="893379"/>
                  </a:lnTo>
                  <a:lnTo>
                    <a:pt x="1707931" y="0"/>
                  </a:lnTo>
                  <a:lnTo>
                    <a:pt x="1707931" y="0"/>
                  </a:lnTo>
                </a:path>
              </a:pathLst>
            </a:custGeom>
            <a:ln w="1524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>
              <a:off x="5562600" y="3482975"/>
              <a:ext cx="533400" cy="1588"/>
            </a:xfrm>
            <a:prstGeom prst="straightConnector1">
              <a:avLst/>
            </a:prstGeom>
            <a:ln w="44450"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 rot="5400000" flipH="1" flipV="1">
              <a:off x="7757319" y="1974056"/>
              <a:ext cx="533400" cy="1588"/>
            </a:xfrm>
            <a:prstGeom prst="straightConnector1">
              <a:avLst/>
            </a:prstGeom>
            <a:ln w="44450"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Freeform 13"/>
            <p:cNvSpPr/>
            <p:nvPr/>
          </p:nvSpPr>
          <p:spPr>
            <a:xfrm>
              <a:off x="6618288" y="2701925"/>
              <a:ext cx="1073150" cy="635000"/>
            </a:xfrm>
            <a:custGeom>
              <a:avLst/>
              <a:gdLst>
                <a:gd name="connsiteX0" fmla="*/ 429306 w 1073265"/>
                <a:gd name="connsiteY0" fmla="*/ 0 h 635041"/>
                <a:gd name="connsiteX1" fmla="*/ 107326 w 1073265"/>
                <a:gd name="connsiteY1" fmla="*/ 107331 h 635041"/>
                <a:gd name="connsiteX2" fmla="*/ 0 w 1073265"/>
                <a:gd name="connsiteY2" fmla="*/ 339881 h 635041"/>
                <a:gd name="connsiteX3" fmla="*/ 169933 w 1073265"/>
                <a:gd name="connsiteY3" fmla="*/ 572432 h 635041"/>
                <a:gd name="connsiteX4" fmla="*/ 697622 w 1073265"/>
                <a:gd name="connsiteY4" fmla="*/ 635041 h 635041"/>
                <a:gd name="connsiteX5" fmla="*/ 1028546 w 1073265"/>
                <a:gd name="connsiteY5" fmla="*/ 491934 h 635041"/>
                <a:gd name="connsiteX6" fmla="*/ 1073265 w 1073265"/>
                <a:gd name="connsiteY6" fmla="*/ 169941 h 635041"/>
                <a:gd name="connsiteX7" fmla="*/ 670791 w 1073265"/>
                <a:gd name="connsiteY7" fmla="*/ 8944 h 635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3265" h="635041">
                  <a:moveTo>
                    <a:pt x="429306" y="0"/>
                  </a:moveTo>
                  <a:lnTo>
                    <a:pt x="107326" y="107331"/>
                  </a:lnTo>
                  <a:lnTo>
                    <a:pt x="0" y="339881"/>
                  </a:lnTo>
                  <a:lnTo>
                    <a:pt x="169933" y="572432"/>
                  </a:lnTo>
                  <a:lnTo>
                    <a:pt x="697622" y="635041"/>
                  </a:lnTo>
                  <a:lnTo>
                    <a:pt x="1028546" y="491934"/>
                  </a:lnTo>
                  <a:lnTo>
                    <a:pt x="1073265" y="169941"/>
                  </a:lnTo>
                  <a:lnTo>
                    <a:pt x="670791" y="8944"/>
                  </a:lnTo>
                </a:path>
              </a:pathLst>
            </a:custGeom>
            <a:ln>
              <a:solidFill>
                <a:srgbClr val="008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41995" name="TextBox 15"/>
            <p:cNvSpPr txBox="1">
              <a:spLocks noChangeArrowheads="1"/>
            </p:cNvSpPr>
            <p:nvPr/>
          </p:nvSpPr>
          <p:spPr bwMode="auto">
            <a:xfrm>
              <a:off x="6923088" y="2895600"/>
              <a:ext cx="336858" cy="1795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200" dirty="0">
                  <a:latin typeface="Franklin Gothic Book"/>
                </a:rPr>
                <a:t>LOOP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2419055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28513</TotalTime>
  <Words>1017</Words>
  <Application>Microsoft Macintosh PowerPoint</Application>
  <PresentationFormat>Custom</PresentationFormat>
  <Paragraphs>201</Paragraphs>
  <Slides>52</Slides>
  <Notes>34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3" baseType="lpstr">
      <vt:lpstr>Circuit</vt:lpstr>
      <vt:lpstr>CE 3372 water systems design</vt:lpstr>
      <vt:lpstr>outline</vt:lpstr>
      <vt:lpstr>Network Hydraulic principles</vt:lpstr>
      <vt:lpstr>Network Hydraulic principles</vt:lpstr>
      <vt:lpstr>Branched System</vt:lpstr>
      <vt:lpstr>Branched System - analysis</vt:lpstr>
      <vt:lpstr>Branched System</vt:lpstr>
      <vt:lpstr>Looped System</vt:lpstr>
      <vt:lpstr>Looped System</vt:lpstr>
      <vt:lpstr>Example – branched system</vt:lpstr>
      <vt:lpstr>Example – branched system</vt:lpstr>
      <vt:lpstr>Example – branched system</vt:lpstr>
      <vt:lpstr>Example – branched system</vt:lpstr>
      <vt:lpstr>Example – branched system</vt:lpstr>
      <vt:lpstr>Example – branched system</vt:lpstr>
      <vt:lpstr>Example – branched system</vt:lpstr>
      <vt:lpstr>Example – looped system</vt:lpstr>
      <vt:lpstr>Example – looped system</vt:lpstr>
      <vt:lpstr>Example – looped system</vt:lpstr>
      <vt:lpstr>Example – looped system</vt:lpstr>
      <vt:lpstr>Example – looped system</vt:lpstr>
      <vt:lpstr>Example – looped system</vt:lpstr>
      <vt:lpstr>Example – looped system</vt:lpstr>
      <vt:lpstr>Example – looped system</vt:lpstr>
      <vt:lpstr>Example – looped system</vt:lpstr>
      <vt:lpstr>Example – looped system</vt:lpstr>
      <vt:lpstr>Networks</vt:lpstr>
      <vt:lpstr>Networks</vt:lpstr>
      <vt:lpstr>Networks</vt:lpstr>
      <vt:lpstr>Networks</vt:lpstr>
      <vt:lpstr>Networks</vt:lpstr>
      <vt:lpstr>Networks</vt:lpstr>
      <vt:lpstr>Networks</vt:lpstr>
      <vt:lpstr>Networks</vt:lpstr>
      <vt:lpstr>Networks</vt:lpstr>
      <vt:lpstr>Networks</vt:lpstr>
      <vt:lpstr>Networks (HYBRID METHOD)</vt:lpstr>
      <vt:lpstr>ADDING PUMPS</vt:lpstr>
      <vt:lpstr>Network analysis with a pump</vt:lpstr>
      <vt:lpstr>Network analysis with a pump</vt:lpstr>
      <vt:lpstr>Network analysis with a pump</vt:lpstr>
      <vt:lpstr>Network analysis with a pump</vt:lpstr>
      <vt:lpstr>Network analysis with a pump</vt:lpstr>
      <vt:lpstr>Network analysis with a pump</vt:lpstr>
      <vt:lpstr>Network analysis with a pump</vt:lpstr>
      <vt:lpstr>Network analysis with a pump</vt:lpstr>
      <vt:lpstr>Network analysis with a pump</vt:lpstr>
      <vt:lpstr>Networks – Why Model?</vt:lpstr>
      <vt:lpstr>Network modeling protocol </vt:lpstr>
      <vt:lpstr>Network modeling protocol</vt:lpstr>
      <vt:lpstr>WHAT IF?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Water Resources Management</dc:title>
  <dc:creator>Cleveland, Theodore</dc:creator>
  <cp:lastModifiedBy>Theodore Cleveland</cp:lastModifiedBy>
  <cp:revision>88</cp:revision>
  <dcterms:created xsi:type="dcterms:W3CDTF">2017-08-31T15:12:46Z</dcterms:created>
  <dcterms:modified xsi:type="dcterms:W3CDTF">2019-09-15T21:08:34Z</dcterms:modified>
</cp:coreProperties>
</file>